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8" r:id="rId2"/>
    <p:sldId id="257" r:id="rId3"/>
    <p:sldId id="513" r:id="rId4"/>
    <p:sldId id="361" r:id="rId5"/>
    <p:sldId id="296" r:id="rId6"/>
    <p:sldId id="345" r:id="rId7"/>
    <p:sldId id="506" r:id="rId8"/>
    <p:sldId id="297" r:id="rId9"/>
    <p:sldId id="514" r:id="rId10"/>
    <p:sldId id="515" r:id="rId11"/>
    <p:sldId id="438" r:id="rId12"/>
    <p:sldId id="516" r:id="rId13"/>
    <p:sldId id="517" r:id="rId14"/>
    <p:sldId id="486" r:id="rId15"/>
    <p:sldId id="322" r:id="rId16"/>
    <p:sldId id="509" r:id="rId17"/>
    <p:sldId id="518" r:id="rId18"/>
    <p:sldId id="298" r:id="rId19"/>
    <p:sldId id="273" r:id="rId20"/>
    <p:sldId id="325" r:id="rId21"/>
    <p:sldId id="510" r:id="rId22"/>
    <p:sldId id="519" r:id="rId23"/>
    <p:sldId id="460" r:id="rId24"/>
    <p:sldId id="453" r:id="rId25"/>
    <p:sldId id="402" r:id="rId26"/>
    <p:sldId id="406" r:id="rId27"/>
    <p:sldId id="520" r:id="rId28"/>
    <p:sldId id="401" r:id="rId29"/>
    <p:sldId id="455" r:id="rId30"/>
    <p:sldId id="476" r:id="rId31"/>
    <p:sldId id="424" r:id="rId32"/>
    <p:sldId id="408" r:id="rId33"/>
    <p:sldId id="461" r:id="rId34"/>
    <p:sldId id="409" r:id="rId35"/>
    <p:sldId id="457" r:id="rId36"/>
    <p:sldId id="413" r:id="rId37"/>
    <p:sldId id="479" r:id="rId38"/>
    <p:sldId id="488" r:id="rId39"/>
    <p:sldId id="471" r:id="rId40"/>
    <p:sldId id="458" r:id="rId41"/>
    <p:sldId id="444" r:id="rId4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/>
    <p:restoredTop sz="85616"/>
  </p:normalViewPr>
  <p:slideViewPr>
    <p:cSldViewPr snapToGrid="0" snapToObjects="1">
      <p:cViewPr varScale="1">
        <p:scale>
          <a:sx n="61" d="100"/>
          <a:sy n="61" d="100"/>
        </p:scale>
        <p:origin x="216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44948-EFC0-0744-8191-C9024B4FC43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0E4A3-7B0E-0846-88F7-869E2B91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6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ct val="50000"/>
              </a:spcBef>
            </a:pPr>
            <a:r>
              <a:rPr lang="en-US" sz="1200" dirty="0">
                <a:latin typeface="+mn-lt"/>
                <a:cs typeface="Calibri"/>
              </a:rPr>
              <a:t>[These slides adopted from Dan Klein and Pieter </a:t>
            </a:r>
            <a:r>
              <a:rPr lang="en-US" sz="1200" dirty="0" err="1">
                <a:latin typeface="+mn-lt"/>
                <a:cs typeface="Calibri"/>
              </a:rPr>
              <a:t>Abbeel</a:t>
            </a:r>
            <a:r>
              <a:rPr lang="en-US" sz="1200" dirty="0">
                <a:latin typeface="+mn-lt"/>
                <a:cs typeface="Calibri"/>
              </a:rPr>
              <a:t> at UC Berkeley </a:t>
            </a:r>
            <a:r>
              <a:rPr lang="en-US" sz="1200" i="1" dirty="0" err="1">
                <a:solidFill>
                  <a:srgbClr val="0046FF"/>
                </a:solidFill>
              </a:rPr>
              <a:t>ai.berkeley.edu</a:t>
            </a:r>
            <a:r>
              <a:rPr lang="en-US" sz="1200" dirty="0">
                <a:latin typeface="+mn-lt"/>
                <a:cs typeface="Calibri"/>
              </a:rPr>
              <a:t>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/>
              <a:t>Build agents that plans ahead. Act rationally.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kinds of queues are used in search algorithms: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 queue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pops the node with the minimum cost according to some evaluation function,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used in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best-first search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FIFO queue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first-in-first-out queue first pops the node that was added to the queue first; we shall see it is used in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breadth-first search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LIFO queue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last-in-first-out queue (also known as a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pops first the most recently added node; we shall see it is used in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depth-first search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reached states can be stored as a lookup table (e.g. a hash table) where each key is a state and each value is the node for that state.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0E4A3-7B0E-0846-88F7-869E2B912B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3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complete,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algorithm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systematic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way it explores an infinite state space, making sure it can eventually reach any state that is connected to the initial state.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0E4A3-7B0E-0846-88F7-869E2B912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2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Layer by layer.</a:t>
            </a:r>
          </a:p>
          <a:p>
            <a:r>
              <a:rPr lang="en-US" baseline="0" dirty="0"/>
              <a:t>Strip-mining</a:t>
            </a:r>
          </a:p>
          <a:p>
            <a:r>
              <a:rPr lang="en-US" baseline="0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5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about search </a:t>
            </a:r>
            <a:r>
              <a:rPr lang="en-US" baseline="0" dirty="0" err="1"/>
              <a:t>algoirthms</a:t>
            </a:r>
            <a:r>
              <a:rPr lang="en-US" baseline="0" dirty="0"/>
              <a:t>.</a:t>
            </a:r>
          </a:p>
          <a:p>
            <a:r>
              <a:rPr lang="en-US" dirty="0"/>
              <a:t>Simple cartoony case – assume each</a:t>
            </a:r>
            <a:r>
              <a:rPr lang="en-US" baseline="0" dirty="0"/>
              <a:t> node is state space connects to exactly b other nodes.</a:t>
            </a:r>
          </a:p>
          <a:p>
            <a:r>
              <a:rPr lang="en-US" baseline="0" dirty="0"/>
              <a:t>Since doing bound estimation, we’re correct as long as fewer than b.</a:t>
            </a:r>
          </a:p>
          <a:p>
            <a:r>
              <a:rPr lang="en-US" baseline="0" dirty="0"/>
              <a:t>Infinite?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3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general</a:t>
            </a:r>
            <a:r>
              <a:rPr lang="en-US" baseline="0" dirty="0"/>
              <a:t> algorithm. Shallowest node.</a:t>
            </a:r>
          </a:p>
          <a:p>
            <a:r>
              <a:rPr lang="en-US" baseline="0" dirty="0"/>
              <a:t>S D E P B C E H R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generic. Now specific strategy – </a:t>
            </a:r>
            <a:r>
              <a:rPr lang="en-US" dirty="0" err="1"/>
              <a:t>dfs</a:t>
            </a:r>
            <a:endParaRPr lang="en-US" dirty="0"/>
          </a:p>
          <a:p>
            <a:r>
              <a:rPr lang="en-US" dirty="0"/>
              <a:t>Go deep!</a:t>
            </a:r>
          </a:p>
          <a:p>
            <a:r>
              <a:rPr lang="en-US" dirty="0"/>
              <a:t>Exponentially large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D B A C A E</a:t>
            </a:r>
            <a:r>
              <a:rPr lang="en-US" baseline="0" dirty="0"/>
              <a:t> </a:t>
            </a:r>
            <a:r>
              <a:rPr lang="en-US" dirty="0"/>
              <a:t>H P Q</a:t>
            </a:r>
          </a:p>
          <a:p>
            <a:r>
              <a:rPr lang="en-US" dirty="0"/>
              <a:t>Ties alphabetically in this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1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whole</a:t>
            </a:r>
            <a:r>
              <a:rPr lang="en-US" baseline="0" dirty="0"/>
              <a:t> tree if goal is lower right.</a:t>
            </a:r>
            <a:endParaRPr lang="en-US" dirty="0"/>
          </a:p>
          <a:p>
            <a:r>
              <a:rPr lang="en-US" dirty="0"/>
              <a:t>Space: At each</a:t>
            </a:r>
            <a:r>
              <a:rPr lang="en-US" baseline="0" dirty="0"/>
              <a:t> level, children of one node at most on fringe, so b. Times number of layers m. (Small!)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L2D6 – Boats</a:t>
            </a:r>
            <a:r>
              <a:rPr lang="en-US" baseline="0" dirty="0"/>
              <a:t> in water. States light up first time explored. Which one?</a:t>
            </a:r>
            <a:endParaRPr lang="en-US" dirty="0"/>
          </a:p>
          <a:p>
            <a:r>
              <a:rPr lang="en-US" dirty="0"/>
              <a:t>Part1: Breadth</a:t>
            </a:r>
          </a:p>
          <a:p>
            <a:r>
              <a:rPr lang="en-US" dirty="0"/>
              <a:t>Part2: Depth - Leftmost</a:t>
            </a:r>
            <a:r>
              <a:rPr lang="en-US" baseline="0" dirty="0"/>
              <a:t> not very good!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6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you have seen before.</a:t>
            </a:r>
          </a:p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r>
              <a:rPr lang="en-US" baseline="0" dirty="0"/>
              <a:t>A goal we have in mind.</a:t>
            </a:r>
          </a:p>
          <a:p>
            <a:r>
              <a:rPr lang="en-US" baseline="0" dirty="0"/>
              <a:t>A mathematical abstraction to formalize this</a:t>
            </a:r>
          </a:p>
          <a:p>
            <a:r>
              <a:rPr lang="en-US" baseline="0" dirty="0"/>
              <a:t>Algorithms that operate on these abstractions</a:t>
            </a:r>
            <a:endParaRPr lang="en-US" dirty="0"/>
          </a:p>
          <a:p>
            <a:endParaRPr lang="en-US" baseline="0" dirty="0"/>
          </a:p>
          <a:p>
            <a:r>
              <a:rPr lang="en-US" dirty="0"/>
              <a:t>Unified</a:t>
            </a:r>
            <a:r>
              <a:rPr lang="en-US" baseline="0" dirty="0"/>
              <a:t> formalism leading to A* search (search guided by heuristic)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D7D9-C3C0-D04B-9D33-145FC2C6B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Combine best of both.</a:t>
            </a:r>
          </a:p>
          <a:p>
            <a:r>
              <a:rPr lang="en-US" baseline="0" dirty="0"/>
              <a:t>DFS – successor says if deeper than one, stop.</a:t>
            </a:r>
          </a:p>
          <a:p>
            <a:r>
              <a:rPr lang="en-US" baseline="0" dirty="0"/>
              <a:t>Really common.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69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“Cost Search” What if you have costs associated</a:t>
            </a:r>
            <a:r>
              <a:rPr lang="en-US" baseline="0" dirty="0"/>
              <a:t> with arcs? Could you rewrite with what we already know?</a:t>
            </a:r>
          </a:p>
          <a:p>
            <a:r>
              <a:rPr lang="en-US" baseline="0" dirty="0"/>
              <a:t>Lowest number of actions S-&gt;e-&gt;r-&gt;f-&gt;G. Expensive!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8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 name. It’s a “cost search”</a:t>
            </a:r>
            <a:r>
              <a:rPr lang="en-US" baseline="0" dirty="0"/>
              <a:t> that is uniform, not a uniform cost.</a:t>
            </a:r>
          </a:p>
          <a:p>
            <a:r>
              <a:rPr lang="en-US" baseline="0" dirty="0"/>
              <a:t>Instead of depth, go by cost. Cheap things first, even if multiple actions.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1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breadth first, but with costs. Label with cumulative cost.</a:t>
            </a:r>
          </a:p>
          <a:p>
            <a:r>
              <a:rPr lang="en-US" dirty="0"/>
              <a:t>Goal</a:t>
            </a:r>
            <a:r>
              <a:rPr lang="en-US" baseline="0" dirty="0"/>
              <a:t> path not victory until try to expanded.</a:t>
            </a:r>
            <a:endParaRPr lang="en-US" dirty="0"/>
          </a:p>
          <a:p>
            <a:r>
              <a:rPr lang="en-US" dirty="0"/>
              <a:t>Contours</a:t>
            </a:r>
            <a:r>
              <a:rPr lang="en-US" baseline="0" dirty="0"/>
              <a:t> show equal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4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C* is 10 and minimum step size is 2. How</a:t>
            </a:r>
            <a:r>
              <a:rPr lang="en-US" baseline="0" dirty="0"/>
              <a:t> deep in the tree? C*/e = 5. How many nodes is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08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What if you know the goal?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4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L2D5</a:t>
            </a:r>
          </a:p>
          <a:p>
            <a:r>
              <a:rPr lang="en-US" dirty="0"/>
              <a:t>Then</a:t>
            </a:r>
            <a:r>
              <a:rPr lang="en-US" baseline="0" dirty="0"/>
              <a:t> L2D7, Breadth, Uniform, Depth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62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0E4A3-7B0E-0846-88F7-869E2B912B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8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 your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21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r>
              <a:rPr lang="en-US" baseline="0" dirty="0"/>
              <a:t> time – guided search where you know something about direction of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04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~30 minutes</a:t>
            </a:r>
          </a:p>
          <a:p>
            <a:r>
              <a:rPr lang="en-US" dirty="0"/>
              <a:t>Solving only uses state space, successor, etc. Not power pellets, dots,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D7D9-C3C0-D04B-9D33-145FC2C6B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5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possible action sequences starting at the initial state form a </a:t>
            </a:r>
            <a:r>
              <a:rPr lang="en-US" b="1" dirty="0"/>
              <a:t>search tree </a:t>
            </a:r>
            <a:r>
              <a:rPr lang="en-US" dirty="0"/>
              <a:t>with the initial state at the root; the branches are actions and the </a:t>
            </a:r>
            <a:r>
              <a:rPr lang="en-US" b="1" dirty="0"/>
              <a:t>nodes </a:t>
            </a:r>
            <a:r>
              <a:rPr lang="en-US" dirty="0"/>
              <a:t>correspond to states in the state space of the problem.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D7D9-C3C0-D04B-9D33-145FC2C6B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possible action sequences starting at the initial state form a </a:t>
            </a:r>
            <a:r>
              <a:rPr lang="en-US" b="1" dirty="0"/>
              <a:t>search tree </a:t>
            </a:r>
            <a:r>
              <a:rPr lang="en-US" dirty="0"/>
              <a:t>with the initial state at the root; the branches are actions and the </a:t>
            </a:r>
            <a:r>
              <a:rPr lang="en-US" b="1" dirty="0"/>
              <a:t>nodes </a:t>
            </a:r>
            <a:r>
              <a:rPr lang="en-US" dirty="0"/>
              <a:t>correspond to states in the state space of the problem.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D7D9-C3C0-D04B-9D33-145FC2C6B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9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D7D9-C3C0-D04B-9D33-145FC2C6B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1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Pseudo-code.</a:t>
            </a:r>
            <a:r>
              <a:rPr lang="en-US" baseline="0" dirty="0"/>
              <a:t> General algorithm. Some details specific to later topics, notably A*.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decide which node from the frontier to expand next? 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3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employing different </a:t>
            </a:r>
            <a:r>
              <a:rPr lang="en-US" i="1" dirty="0"/>
              <a:t>f 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functions, we get different specific algorithms, which this chapter will cover.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0E4A3-7B0E-0846-88F7-869E2B912B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3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strategy is arbitrary.</a:t>
            </a:r>
          </a:p>
          <a:p>
            <a:r>
              <a:rPr lang="en-US" dirty="0"/>
              <a:t>S</a:t>
            </a:r>
            <a:r>
              <a:rPr lang="en-US" baseline="0" dirty="0"/>
              <a:t>   D    E    R   F    G</a:t>
            </a:r>
          </a:p>
          <a:p>
            <a:r>
              <a:rPr lang="en-US" baseline="0" dirty="0"/>
              <a:t>Don</a:t>
            </a:r>
            <a:r>
              <a:rPr lang="uk-UA" baseline="0" dirty="0"/>
              <a:t>’</a:t>
            </a:r>
            <a:r>
              <a:rPr lang="en-US" baseline="0" dirty="0"/>
              <a:t>t return until G removed. Not when G added. Important later.</a:t>
            </a:r>
          </a:p>
          <a:p>
            <a:r>
              <a:rPr lang="en-US" baseline="0" dirty="0"/>
              <a:t>188-guided-search; in general we don’t have 188 on call to tell us what to expand next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5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7174E-3FF8-C441-B572-EA5665827530}" type="datetime1">
              <a:rPr lang="en-US" smtClean="0"/>
              <a:t>2/25/22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F8852F-6383-F545-9B30-6EF29BE6A0BA}" type="datetime1">
              <a:rPr lang="en-US" smtClean="0"/>
              <a:t>2/25/22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37FD04-10D5-7240-9B86-C9344223B2FE}" type="datetime1">
              <a:rPr lang="en-US" smtClean="0"/>
              <a:t>2/25/22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27390-A09D-4C49-B664-06ABF12EA8B1}" type="datetime1">
              <a:rPr lang="en-US" smtClean="0"/>
              <a:t>2/25/22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67"/>
            </a:lvl2pPr>
            <a:lvl3pPr marL="914354" indent="0">
              <a:buNone/>
              <a:defRPr sz="1600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  <a:lvl6pPr marL="2285886" indent="0">
              <a:buNone/>
              <a:defRPr sz="1467"/>
            </a:lvl6pPr>
            <a:lvl7pPr marL="2743062" indent="0">
              <a:buNone/>
              <a:defRPr sz="1467"/>
            </a:lvl7pPr>
            <a:lvl8pPr marL="3200240" indent="0">
              <a:buNone/>
              <a:defRPr sz="1467"/>
            </a:lvl8pPr>
            <a:lvl9pPr marL="3657418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793AC-442C-644A-A1B2-5F047D0A943E}" type="datetime1">
              <a:rPr lang="en-US" smtClean="0"/>
              <a:t>2/25/22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24BAF8-65F4-6E48-AAC1-066F64535EFF}" type="datetime1">
              <a:rPr lang="en-US" smtClean="0"/>
              <a:t>2/25/22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4AA1D4-15E4-C341-8C76-A88408DA35AC}" type="datetime1">
              <a:rPr lang="en-US" smtClean="0"/>
              <a:t>2/25/22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8228A9-1946-9A45-934C-5313EFCC0B0A}" type="datetime1">
              <a:rPr lang="en-US" smtClean="0"/>
              <a:t>2/25/22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9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5E2D68-0472-994F-882D-DFF5C278EDDF}" type="datetime1">
              <a:rPr lang="en-US" smtClean="0"/>
              <a:t>2/25/22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9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61D4D6-5B45-C841-9402-ED01B1456DF0}" type="datetime1">
              <a:rPr lang="en-US" smtClean="0"/>
              <a:t>2/25/22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7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AAB619-B45A-B347-BB19-C03C5B1D15ED}" type="datetime1">
              <a:rPr lang="en-US" smtClean="0"/>
              <a:t>2/25/22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0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0"/>
            <a:ext cx="113792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477001"/>
            <a:ext cx="2133600" cy="2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467">
                <a:latin typeface="Palatino"/>
                <a:cs typeface="Palatino"/>
              </a:defRPr>
            </a:lvl1pPr>
          </a:lstStyle>
          <a:p>
            <a:fld id="{49B49413-F088-2A47-8B85-C5F45AE48A4C}" type="datetime1">
              <a:rPr lang="en-US" smtClean="0"/>
              <a:t>2/25/22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1200" y="6477001"/>
            <a:ext cx="2895600" cy="2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467">
                <a:latin typeface="Palatino"/>
                <a:cs typeface="Palatino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77001"/>
            <a:ext cx="2133600" cy="2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467">
                <a:latin typeface="Palatino"/>
                <a:cs typeface="Palatino"/>
              </a:defRPr>
            </a:lvl1pPr>
          </a:lstStyle>
          <a:p>
            <a:fld id="{4DFFC915-9EDC-BE4D-B821-4BE5B68E4124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13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4" Type="http://schemas.openxmlformats.org/officeDocument/2006/relationships/video" Target="../media/media5.mp4"/><Relationship Id="rId9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5842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57399" y="1869327"/>
            <a:ext cx="8077200" cy="1385460"/>
          </a:xfrm>
        </p:spPr>
        <p:txBody>
          <a:bodyPr/>
          <a:lstStyle/>
          <a:p>
            <a:pPr eaLnBrk="1" hangingPunct="1"/>
            <a:r>
              <a:rPr lang="en-US" sz="4267" dirty="0">
                <a:solidFill>
                  <a:srgbClr val="C00000"/>
                </a:solidFill>
              </a:rPr>
              <a:t>Ch3: Problem Solving by Search</a:t>
            </a:r>
          </a:p>
          <a:p>
            <a:pPr eaLnBrk="1" hangingPunct="1"/>
            <a:r>
              <a:rPr lang="en-US" sz="4267" dirty="0">
                <a:solidFill>
                  <a:srgbClr val="002060"/>
                </a:solidFill>
              </a:rPr>
              <a:t>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E23D3-731C-5647-8141-DD1D2B8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</a:t>
            </a:fld>
            <a:endParaRPr lang="en-US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2310865" y="5673807"/>
            <a:ext cx="7570273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Instructor: Dr. Iyad </a:t>
            </a:r>
            <a:r>
              <a:rPr lang="en-US" dirty="0" err="1">
                <a:latin typeface="Calibri"/>
                <a:cs typeface="Calibri"/>
              </a:rPr>
              <a:t>Husni</a:t>
            </a:r>
            <a:r>
              <a:rPr lang="en-US">
                <a:latin typeface="Calibri"/>
                <a:cs typeface="Calibri"/>
              </a:rPr>
              <a:t> Alshami</a:t>
            </a:r>
            <a:endParaRPr lang="en-US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endParaRPr lang="en-US" sz="12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600" dirty="0">
                <a:latin typeface="Calibri"/>
                <a:cs typeface="Calibri"/>
              </a:rPr>
              <a:t>[These slides adopted from Dan Klein and Pieter </a:t>
            </a:r>
            <a:r>
              <a:rPr lang="en-US" sz="1600" dirty="0" err="1">
                <a:latin typeface="Calibri"/>
                <a:cs typeface="Calibri"/>
              </a:rPr>
              <a:t>Abbeel</a:t>
            </a:r>
            <a:r>
              <a:rPr lang="en-US" sz="1600" dirty="0">
                <a:latin typeface="Calibri"/>
                <a:cs typeface="Calibri"/>
              </a:rPr>
              <a:t> at UC Berkeley </a:t>
            </a:r>
            <a:r>
              <a:rPr lang="en-US" sz="1600" i="1" dirty="0" err="1"/>
              <a:t>ai.berkeley.edu</a:t>
            </a:r>
            <a:r>
              <a:rPr lang="en-US" sz="1600" dirty="0">
                <a:latin typeface="Calibri"/>
                <a:cs typeface="Calibri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C1B92-E627-5046-B1DE-90006E352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97" y="3435845"/>
            <a:ext cx="4111605" cy="22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77BE-98CF-B04F-BCAE-7AC8346D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&amp; Search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6C9F4-C3A1-8D4A-A28E-17617F07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33E76-398E-634C-814D-51BB8CA9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91" y="1188369"/>
            <a:ext cx="10013058" cy="54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352351" y="4191801"/>
            <a:ext cx="9487298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</a:t>
            </a:r>
            <a:r>
              <a:rPr lang="en-US" sz="2800" b="1" dirty="0"/>
              <a:t>which fringe nodes to explore/expand</a:t>
            </a:r>
            <a:r>
              <a:rPr lang="en-US" sz="2800" dirty="0"/>
              <a:t>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156" y="1246825"/>
            <a:ext cx="8205629" cy="274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6655F-9B66-4043-A971-AA5DB4D4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1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1FC9-2407-5141-BD85-C4453421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Best-First Search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791BD-4876-A24F-8073-0F215C80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C915-9EDC-BE4D-B821-4BE5B68E4124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B2ABB-A1CF-3C49-B677-51C187F0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How do we decide which node from the frontier to expand next? </a:t>
            </a:r>
          </a:p>
          <a:p>
            <a:pPr algn="just"/>
            <a:r>
              <a:rPr lang="en-US" dirty="0"/>
              <a:t>A very general approach is called </a:t>
            </a:r>
            <a:r>
              <a:rPr lang="en-US" b="1" i="1" dirty="0"/>
              <a:t>best-first search</a:t>
            </a:r>
            <a:r>
              <a:rPr lang="en-US" dirty="0"/>
              <a:t>, in which we </a:t>
            </a:r>
            <a:r>
              <a:rPr lang="en-US" dirty="0">
                <a:solidFill>
                  <a:srgbClr val="0070C0"/>
                </a:solidFill>
              </a:rPr>
              <a:t>choose a </a:t>
            </a:r>
            <a:r>
              <a:rPr lang="en-US" dirty="0">
                <a:solidFill>
                  <a:srgbClr val="C00000"/>
                </a:solidFill>
              </a:rPr>
              <a:t>node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i="1" dirty="0">
                <a:solidFill>
                  <a:srgbClr val="C00000"/>
                </a:solidFill>
              </a:rPr>
              <a:t>n</a:t>
            </a:r>
            <a:r>
              <a:rPr lang="en-US" dirty="0">
                <a:solidFill>
                  <a:srgbClr val="0070C0"/>
                </a:solidFill>
              </a:rPr>
              <a:t>, with </a:t>
            </a:r>
            <a:r>
              <a:rPr lang="en-US" dirty="0">
                <a:solidFill>
                  <a:srgbClr val="C00000"/>
                </a:solidFill>
              </a:rPr>
              <a:t>minimum value</a:t>
            </a:r>
            <a:r>
              <a:rPr lang="en-US" dirty="0">
                <a:solidFill>
                  <a:srgbClr val="0070C0"/>
                </a:solidFill>
              </a:rPr>
              <a:t> of some </a:t>
            </a:r>
            <a:r>
              <a:rPr lang="en-US" dirty="0">
                <a:solidFill>
                  <a:srgbClr val="C00000"/>
                </a:solidFill>
              </a:rPr>
              <a:t>evaluation function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i="1" dirty="0">
                <a:solidFill>
                  <a:srgbClr val="C00000"/>
                </a:solidFill>
              </a:rPr>
              <a:t>f 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i="1" dirty="0">
                <a:solidFill>
                  <a:srgbClr val="C00000"/>
                </a:solidFill>
              </a:rPr>
              <a:t>n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dirty="0"/>
              <a:t>. </a:t>
            </a:r>
          </a:p>
          <a:p>
            <a:pPr lvl="1" algn="just"/>
            <a:r>
              <a:rPr lang="en-US" dirty="0"/>
              <a:t>On each iteration we choose a node on the frontier with minimum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value, </a:t>
            </a:r>
          </a:p>
          <a:p>
            <a:pPr lvl="2" algn="just"/>
            <a:r>
              <a:rPr lang="en-US" dirty="0"/>
              <a:t>return it if its state is a goal state, and otherwise apply EXPAND to generate child nodes. 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Each child node </a:t>
            </a:r>
            <a:r>
              <a:rPr lang="en-US" dirty="0">
                <a:solidFill>
                  <a:srgbClr val="C00000"/>
                </a:solidFill>
              </a:rPr>
              <a:t>is added </a:t>
            </a:r>
            <a:r>
              <a:rPr lang="en-US" dirty="0"/>
              <a:t>to the frontier </a:t>
            </a:r>
            <a:r>
              <a:rPr lang="en-US" dirty="0">
                <a:solidFill>
                  <a:srgbClr val="C00000"/>
                </a:solidFill>
              </a:rPr>
              <a:t>if it has not been reached before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or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re-added</a:t>
            </a:r>
            <a:r>
              <a:rPr lang="en-US" dirty="0"/>
              <a:t> if it is now being reached with a path that has a lower path cost than any previous path. 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The algorithm </a:t>
            </a:r>
            <a:r>
              <a:rPr lang="en-US" dirty="0">
                <a:solidFill>
                  <a:srgbClr val="C00000"/>
                </a:solidFill>
              </a:rPr>
              <a:t>returns</a:t>
            </a:r>
            <a:r>
              <a:rPr lang="en-US" dirty="0"/>
              <a:t> either an </a:t>
            </a:r>
            <a:r>
              <a:rPr lang="en-US" i="1" dirty="0"/>
              <a:t>indication of failure</a:t>
            </a:r>
            <a:r>
              <a:rPr lang="en-US" dirty="0"/>
              <a:t>, or a </a:t>
            </a:r>
            <a:r>
              <a:rPr lang="en-US" i="1" dirty="0"/>
              <a:t>node that represents a path to a goal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14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1FC9-2407-5141-BD85-C4453421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Best-First Search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D4FCFB-C37F-8E49-B125-596C7EAE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055" y="1117600"/>
            <a:ext cx="7365648" cy="558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791BD-4876-A24F-8073-0F215C80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C915-9EDC-BE4D-B821-4BE5B68E41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0872D-27F8-A645-AC28-E5C2F61F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2AF5F2-0349-394F-959B-E1468129A723}"/>
              </a:ext>
            </a:extLst>
          </p:cNvPr>
          <p:cNvSpPr txBox="1"/>
          <p:nvPr/>
        </p:nvSpPr>
        <p:spPr>
          <a:xfrm>
            <a:off x="303247" y="1638576"/>
            <a:ext cx="3304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Initial State: S</a:t>
            </a:r>
          </a:p>
          <a:p>
            <a:r>
              <a:rPr lang="en-US" dirty="0">
                <a:latin typeface="Times" pitchFamily="2" charset="0"/>
              </a:rPr>
              <a:t>Goal State: G</a:t>
            </a:r>
          </a:p>
          <a:p>
            <a:r>
              <a:rPr lang="en-US" dirty="0">
                <a:latin typeface="Times" pitchFamily="2" charset="0"/>
              </a:rPr>
              <a:t>Successor Function: Shortest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E67478-BBA0-2747-A18F-3B19FFDED99C}"/>
              </a:ext>
            </a:extLst>
          </p:cNvPr>
          <p:cNvSpPr txBox="1"/>
          <p:nvPr/>
        </p:nvSpPr>
        <p:spPr>
          <a:xfrm>
            <a:off x="342098" y="2678672"/>
            <a:ext cx="285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strategy is arbitrary.</a:t>
            </a:r>
          </a:p>
        </p:txBody>
      </p:sp>
    </p:spTree>
    <p:extLst>
      <p:ext uri="{BB962C8B-B14F-4D97-AF65-F5344CB8AC3E}">
        <p14:creationId xmlns:p14="http://schemas.microsoft.com/office/powerpoint/2010/main" val="13413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867119-101F-CD45-B9DC-628D67292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Infrastructure for Search Algorithms </a:t>
            </a:r>
            <a:endParaRPr lang="en-US" dirty="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0A17507-8713-0B4F-BEE1-098197682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Search algorithms </a:t>
            </a:r>
            <a:r>
              <a:rPr lang="en-US" sz="2800" dirty="0">
                <a:solidFill>
                  <a:srgbClr val="0070C0"/>
                </a:solidFill>
              </a:rPr>
              <a:t>require a </a:t>
            </a:r>
            <a:r>
              <a:rPr lang="en-US" sz="2800" i="1" dirty="0">
                <a:solidFill>
                  <a:srgbClr val="0070C0"/>
                </a:solidFill>
              </a:rPr>
              <a:t>data structure </a:t>
            </a:r>
            <a:r>
              <a:rPr lang="en-US" sz="2800" dirty="0"/>
              <a:t>to </a:t>
            </a:r>
            <a:r>
              <a:rPr lang="en-US" sz="2800" b="1" dirty="0"/>
              <a:t>keep track of the search tree that is being constructed</a:t>
            </a:r>
            <a:r>
              <a:rPr lang="en-US" sz="2800" dirty="0"/>
              <a:t>. For each </a:t>
            </a:r>
            <a:r>
              <a:rPr lang="en-US" sz="2800" dirty="0">
                <a:solidFill>
                  <a:srgbClr val="0070C0"/>
                </a:solidFill>
              </a:rPr>
              <a:t>node</a:t>
            </a:r>
            <a:r>
              <a:rPr lang="en-US" sz="2800" i="1" dirty="0">
                <a:solidFill>
                  <a:srgbClr val="0070C0"/>
                </a:solidFill>
              </a:rPr>
              <a:t> n </a:t>
            </a:r>
            <a:r>
              <a:rPr lang="en-US" sz="2800" dirty="0"/>
              <a:t>of the tree, the structure contains </a:t>
            </a:r>
            <a:r>
              <a:rPr lang="en-US" sz="2800" i="1" dirty="0">
                <a:solidFill>
                  <a:srgbClr val="0070C0"/>
                </a:solidFill>
              </a:rPr>
              <a:t>four components</a:t>
            </a:r>
            <a:r>
              <a:rPr lang="en-US" altLang="zh-TW" sz="2800" dirty="0">
                <a:solidFill>
                  <a:srgbClr val="0C0C12"/>
                </a:solidFill>
              </a:rPr>
              <a:t>:</a:t>
            </a:r>
          </a:p>
          <a:p>
            <a:pPr lvl="1" eaLnBrk="1" hangingPunct="1"/>
            <a:r>
              <a:rPr lang="en-US" altLang="zh-TW" sz="2400" i="1" dirty="0" err="1">
                <a:solidFill>
                  <a:srgbClr val="0070C0"/>
                </a:solidFill>
              </a:rPr>
              <a:t>n.</a:t>
            </a:r>
            <a:r>
              <a:rPr lang="en-US" altLang="zh-TW" sz="2400" i="1" dirty="0" err="1">
                <a:solidFill>
                  <a:srgbClr val="C00000"/>
                </a:solidFill>
              </a:rPr>
              <a:t>STATE</a:t>
            </a:r>
            <a:r>
              <a:rPr lang="en-US" altLang="zh-TW" sz="2400" dirty="0">
                <a:solidFill>
                  <a:srgbClr val="0C0C12"/>
                </a:solidFill>
              </a:rPr>
              <a:t>: which state it is in the state space</a:t>
            </a:r>
          </a:p>
          <a:p>
            <a:pPr lvl="2"/>
            <a:endParaRPr lang="en-US" altLang="zh-TW" sz="2000" dirty="0">
              <a:solidFill>
                <a:srgbClr val="0C0C12"/>
              </a:solidFill>
            </a:endParaRPr>
          </a:p>
          <a:p>
            <a:pPr lvl="1"/>
            <a:r>
              <a:rPr lang="en-US" altLang="zh-TW" sz="2400" i="1" dirty="0" err="1">
                <a:solidFill>
                  <a:srgbClr val="0070C0"/>
                </a:solidFill>
              </a:rPr>
              <a:t>n</a:t>
            </a:r>
            <a:r>
              <a:rPr lang="en-US" altLang="zh-TW" sz="2400" dirty="0" err="1">
                <a:solidFill>
                  <a:srgbClr val="0070C0"/>
                </a:solidFill>
              </a:rPr>
              <a:t>.</a:t>
            </a:r>
            <a:r>
              <a:rPr lang="en-US" altLang="zh-TW" sz="2400" i="1" dirty="0" err="1">
                <a:solidFill>
                  <a:srgbClr val="C00000"/>
                </a:solidFill>
              </a:rPr>
              <a:t>PARENT</a:t>
            </a:r>
            <a:r>
              <a:rPr lang="en-US" altLang="zh-TW" sz="2400" dirty="0">
                <a:solidFill>
                  <a:srgbClr val="0C0C12"/>
                </a:solidFill>
              </a:rPr>
              <a:t>: from which node it is generated</a:t>
            </a:r>
          </a:p>
          <a:p>
            <a:pPr lvl="2"/>
            <a:endParaRPr lang="en-US" altLang="zh-TW" sz="2000" dirty="0">
              <a:solidFill>
                <a:srgbClr val="0C0C12"/>
              </a:solidFill>
            </a:endParaRPr>
          </a:p>
          <a:p>
            <a:pPr lvl="1"/>
            <a:r>
              <a:rPr lang="en-US" altLang="zh-TW" sz="2400" i="1" dirty="0" err="1">
                <a:solidFill>
                  <a:srgbClr val="0070C0"/>
                </a:solidFill>
              </a:rPr>
              <a:t>n.</a:t>
            </a:r>
            <a:r>
              <a:rPr lang="en-US" altLang="zh-TW" sz="2400" i="1" dirty="0" err="1">
                <a:solidFill>
                  <a:srgbClr val="C00000"/>
                </a:solidFill>
              </a:rPr>
              <a:t>ACTION</a:t>
            </a:r>
            <a:r>
              <a:rPr lang="en-US" altLang="zh-TW" sz="2400" dirty="0">
                <a:solidFill>
                  <a:srgbClr val="0C0C12"/>
                </a:solidFill>
              </a:rPr>
              <a:t>: which action applied to its parent-node to generate it</a:t>
            </a:r>
          </a:p>
          <a:p>
            <a:pPr lvl="2"/>
            <a:endParaRPr lang="en-US" altLang="zh-TW" sz="2000" dirty="0">
              <a:solidFill>
                <a:srgbClr val="0C0C12"/>
              </a:solidFill>
            </a:endParaRPr>
          </a:p>
          <a:p>
            <a:pPr lvl="1"/>
            <a:r>
              <a:rPr lang="en-US" altLang="zh-TW" sz="2400" i="1" dirty="0" err="1">
                <a:solidFill>
                  <a:srgbClr val="0070C0"/>
                </a:solidFill>
              </a:rPr>
              <a:t>n.</a:t>
            </a:r>
            <a:r>
              <a:rPr lang="en-US" altLang="zh-TW" sz="2400" i="1" dirty="0" err="1">
                <a:solidFill>
                  <a:srgbClr val="C00000"/>
                </a:solidFill>
              </a:rPr>
              <a:t>PATH</a:t>
            </a:r>
            <a:r>
              <a:rPr lang="en-US" altLang="zh-TW" sz="2400" i="1" dirty="0">
                <a:solidFill>
                  <a:srgbClr val="C00000"/>
                </a:solidFill>
              </a:rPr>
              <a:t>-COST</a:t>
            </a:r>
            <a:r>
              <a:rPr lang="en-US" altLang="zh-TW" sz="2400" dirty="0">
                <a:solidFill>
                  <a:srgbClr val="0C0C12"/>
                </a:solidFill>
              </a:rPr>
              <a:t>: the cost, g(n), from initial state to the node n itself</a:t>
            </a:r>
          </a:p>
          <a:p>
            <a:pPr lvl="2"/>
            <a:r>
              <a:rPr lang="en-US" altLang="zh-TW" sz="2000" dirty="0">
                <a:solidFill>
                  <a:srgbClr val="0C0C12"/>
                </a:solidFill>
              </a:rPr>
              <a:t>DEPTH: number of steps along the path from the initial 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1441D-6311-F842-AFF2-B24C82C1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9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867119-101F-CD45-B9DC-628D67292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Infrastructure for Search Algorithms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1441D-6311-F842-AFF2-B24C82C1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BB96-2576-D747-8325-CCD1ECDDE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98" y="1397000"/>
            <a:ext cx="1109280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1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867119-101F-CD45-B9DC-628D67292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Infrastructure for Search Algorithms </a:t>
            </a:r>
            <a:endParaRPr lang="en-US" dirty="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0A17507-8713-0B4F-BEE1-098197682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We </a:t>
            </a:r>
            <a:r>
              <a:rPr lang="en-US" sz="2800" dirty="0">
                <a:solidFill>
                  <a:srgbClr val="0070C0"/>
                </a:solidFill>
              </a:rPr>
              <a:t>need a </a:t>
            </a:r>
            <a:r>
              <a:rPr lang="en-US" sz="2800" i="1" dirty="0">
                <a:solidFill>
                  <a:srgbClr val="0070C0"/>
                </a:solidFill>
              </a:rPr>
              <a:t>data structure </a:t>
            </a:r>
            <a:r>
              <a:rPr lang="en-US" sz="2800" b="1" dirty="0"/>
              <a:t>to store the frontier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70C0"/>
                </a:solidFill>
              </a:rPr>
              <a:t>the  appropriate choice </a:t>
            </a:r>
            <a:r>
              <a:rPr lang="en-US" sz="2800" dirty="0"/>
              <a:t>is a </a:t>
            </a:r>
            <a:r>
              <a:rPr lang="en-US" sz="2800" b="1" dirty="0">
                <a:solidFill>
                  <a:srgbClr val="C00000"/>
                </a:solidFill>
              </a:rPr>
              <a:t>queue</a:t>
            </a:r>
            <a:r>
              <a:rPr lang="en-US" sz="2800" dirty="0"/>
              <a:t> of some kind, because the operations on a frontier are: </a:t>
            </a:r>
          </a:p>
          <a:p>
            <a:pPr lvl="1" algn="just"/>
            <a:r>
              <a:rPr lang="en-US" sz="2400" dirty="0">
                <a:solidFill>
                  <a:srgbClr val="C00000"/>
                </a:solidFill>
              </a:rPr>
              <a:t>IS-EMPTY(</a:t>
            </a:r>
            <a:r>
              <a:rPr lang="en-US" sz="2400" i="1" dirty="0">
                <a:solidFill>
                  <a:srgbClr val="C00000"/>
                </a:solidFill>
              </a:rPr>
              <a:t>frontier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returns true only if there are no nodes in the frontier.</a:t>
            </a:r>
          </a:p>
          <a:p>
            <a:pPr lvl="2" algn="just"/>
            <a:endParaRPr lang="en-US" sz="2000" dirty="0"/>
          </a:p>
          <a:p>
            <a:pPr lvl="1" algn="just"/>
            <a:r>
              <a:rPr lang="en-US" sz="2400" dirty="0">
                <a:solidFill>
                  <a:srgbClr val="C00000"/>
                </a:solidFill>
              </a:rPr>
              <a:t>POP(</a:t>
            </a:r>
            <a:r>
              <a:rPr lang="en-US" sz="2400" i="1" dirty="0">
                <a:solidFill>
                  <a:srgbClr val="C00000"/>
                </a:solidFill>
              </a:rPr>
              <a:t>frontier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removes the top node from the frontier and returns it.</a:t>
            </a:r>
          </a:p>
          <a:p>
            <a:pPr lvl="2" algn="just"/>
            <a:endParaRPr lang="en-US" sz="2000" dirty="0"/>
          </a:p>
          <a:p>
            <a:pPr lvl="1" algn="just"/>
            <a:r>
              <a:rPr lang="en-US" sz="2400" dirty="0">
                <a:solidFill>
                  <a:srgbClr val="C00000"/>
                </a:solidFill>
              </a:rPr>
              <a:t>TOP(</a:t>
            </a:r>
            <a:r>
              <a:rPr lang="en-US" sz="2400" i="1" dirty="0">
                <a:solidFill>
                  <a:srgbClr val="C00000"/>
                </a:solidFill>
              </a:rPr>
              <a:t>frontier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returns (but does not remove) the top node of the frontier. </a:t>
            </a:r>
          </a:p>
          <a:p>
            <a:pPr lvl="2" algn="just"/>
            <a:endParaRPr lang="en-US" sz="2000" dirty="0"/>
          </a:p>
          <a:p>
            <a:pPr lvl="1" algn="just"/>
            <a:r>
              <a:rPr lang="en-US" sz="2400" dirty="0">
                <a:solidFill>
                  <a:srgbClr val="C00000"/>
                </a:solidFill>
              </a:rPr>
              <a:t>ADD(</a:t>
            </a:r>
            <a:r>
              <a:rPr lang="en-US" sz="2400" i="1" dirty="0">
                <a:solidFill>
                  <a:srgbClr val="C00000"/>
                </a:solidFill>
              </a:rPr>
              <a:t>node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i="1" dirty="0">
                <a:solidFill>
                  <a:srgbClr val="C00000"/>
                </a:solidFill>
              </a:rPr>
              <a:t>frontier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/>
              <a:t> inserts node into its proper place in the queue.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1441D-6311-F842-AFF2-B24C82C1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66E02D9-AF0B-BF4D-A18A-E0E2107DC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dirty="0">
                <a:solidFill>
                  <a:srgbClr val="0C0C12"/>
                </a:solidFill>
              </a:rPr>
              <a:t>Measuring Problem-Solving Performance</a:t>
            </a:r>
          </a:p>
        </p:txBody>
      </p:sp>
      <p:sp>
        <p:nvSpPr>
          <p:cNvPr id="45059" name="Rectangle 4">
            <a:extLst>
              <a:ext uri="{FF2B5EF4-FFF2-40B4-BE49-F238E27FC236}">
                <a16:creationId xmlns:a16="http://schemas.microsoft.com/office/drawing/2014/main" id="{59E489B1-CF38-9146-9705-0A9953FF6F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0C0C12"/>
                </a:solidFill>
              </a:rPr>
              <a:t>The </a:t>
            </a:r>
            <a:r>
              <a:rPr lang="en-US" altLang="zh-TW" sz="2800" dirty="0">
                <a:solidFill>
                  <a:srgbClr val="C00000"/>
                </a:solidFill>
              </a:rPr>
              <a:t>performance</a:t>
            </a:r>
            <a:r>
              <a:rPr lang="en-US" altLang="zh-TW" sz="2800" dirty="0">
                <a:solidFill>
                  <a:srgbClr val="0C0C12"/>
                </a:solidFill>
              </a:rPr>
              <a:t> of a search strategy/algorithm can be </a:t>
            </a:r>
            <a:r>
              <a:rPr lang="en-US" altLang="zh-TW" sz="2800" dirty="0">
                <a:solidFill>
                  <a:srgbClr val="C00000"/>
                </a:solidFill>
              </a:rPr>
              <a:t>evaluated</a:t>
            </a:r>
            <a:r>
              <a:rPr lang="en-US" altLang="zh-TW" sz="2800" dirty="0">
                <a:solidFill>
                  <a:srgbClr val="0C0C12"/>
                </a:solidFill>
              </a:rPr>
              <a:t> in </a:t>
            </a:r>
            <a:r>
              <a:rPr lang="en-US" altLang="zh-TW" sz="2800" dirty="0">
                <a:solidFill>
                  <a:srgbClr val="0070C0"/>
                </a:solidFill>
              </a:rPr>
              <a:t>four ways</a:t>
            </a:r>
            <a:r>
              <a:rPr lang="en-US" altLang="zh-TW" sz="2800" dirty="0">
                <a:solidFill>
                  <a:srgbClr val="0C0C12"/>
                </a:solidFill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Completeness</a:t>
            </a:r>
            <a:r>
              <a:rPr lang="en-US" altLang="zh-TW" sz="2400" b="1" dirty="0">
                <a:solidFill>
                  <a:srgbClr val="0C0C12"/>
                </a:solidFill>
              </a:rPr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0C0C12"/>
                </a:solidFill>
              </a:rPr>
              <a:t>is the strategy guaranteed to find a solution when there is one? </a:t>
            </a:r>
          </a:p>
          <a:p>
            <a:pPr lvl="3">
              <a:lnSpc>
                <a:spcPct val="90000"/>
              </a:lnSpc>
            </a:pPr>
            <a:endParaRPr lang="en-US" altLang="zh-TW" sz="1600" dirty="0">
              <a:solidFill>
                <a:srgbClr val="0C0C12"/>
              </a:solidFill>
              <a:latin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Optimality</a:t>
            </a:r>
            <a:r>
              <a:rPr lang="en-US" altLang="zh-TW" sz="2400" dirty="0">
                <a:solidFill>
                  <a:srgbClr val="0C0C12"/>
                </a:solidFill>
              </a:rPr>
              <a:t>: 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0C0C12"/>
                </a:solidFill>
              </a:rPr>
              <a:t>does the strategy find the highest-quality solution when there are several different solutions? </a:t>
            </a:r>
          </a:p>
          <a:p>
            <a:pPr lvl="3" algn="just">
              <a:lnSpc>
                <a:spcPct val="90000"/>
              </a:lnSpc>
            </a:pPr>
            <a:endParaRPr lang="zh-TW" altLang="en-US" sz="1600" dirty="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Time</a:t>
            </a:r>
            <a:r>
              <a:rPr lang="en-US" altLang="zh-TW" sz="2400" b="1" dirty="0">
                <a:solidFill>
                  <a:srgbClr val="0C0C12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Complexity</a:t>
            </a:r>
            <a:r>
              <a:rPr lang="en-US" altLang="zh-TW" sz="2400" dirty="0">
                <a:solidFill>
                  <a:srgbClr val="0C0C12"/>
                </a:solidFill>
              </a:rPr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0C0C12"/>
                </a:solidFill>
              </a:rPr>
              <a:t>how long does it take to find a solution?</a:t>
            </a:r>
          </a:p>
          <a:p>
            <a:pPr lvl="3">
              <a:lnSpc>
                <a:spcPct val="90000"/>
              </a:lnSpc>
            </a:pPr>
            <a:endParaRPr lang="en-US" altLang="zh-TW" sz="1600" dirty="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Space</a:t>
            </a:r>
            <a:r>
              <a:rPr lang="en-US" altLang="zh-TW" sz="2400" b="1" dirty="0">
                <a:solidFill>
                  <a:srgbClr val="0C0C12"/>
                </a:solidFill>
              </a:rPr>
              <a:t> </a:t>
            </a:r>
            <a:r>
              <a:rPr lang="en-US" altLang="zh-TW" sz="2400" dirty="0">
                <a:solidFill>
                  <a:srgbClr val="C00000"/>
                </a:solidFill>
              </a:rPr>
              <a:t>Complexity</a:t>
            </a:r>
            <a:r>
              <a:rPr lang="en-US" altLang="zh-TW" sz="2400" dirty="0">
                <a:solidFill>
                  <a:srgbClr val="0C0C12"/>
                </a:solidFill>
              </a:rPr>
              <a:t>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0C0C12"/>
                </a:solidFill>
              </a:rPr>
              <a:t>how much memory is needed to perform the search?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722D2-96D2-6945-B930-319461FF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E33D08E-0B5D-EB41-86AF-4CA91B169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0C0C12"/>
                </a:solidFill>
              </a:rPr>
              <a:t>Measuring Problem-Solving Performance</a:t>
            </a:r>
            <a:endParaRPr lang="zh-TW" altLang="en-US" sz="3600" dirty="0">
              <a:solidFill>
                <a:srgbClr val="0C0C12"/>
              </a:solidFill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535E126-4563-F443-ACB6-E1C466B8F6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In AI, </a:t>
            </a:r>
            <a:r>
              <a:rPr lang="en-US" altLang="zh-TW" dirty="0">
                <a:solidFill>
                  <a:srgbClr val="C00000"/>
                </a:solidFill>
              </a:rPr>
              <a:t>Complexity</a:t>
            </a:r>
            <a:r>
              <a:rPr lang="en-US" altLang="zh-TW" dirty="0">
                <a:solidFill>
                  <a:srgbClr val="0C0C12"/>
                </a:solidFill>
              </a:rPr>
              <a:t> is </a:t>
            </a:r>
            <a:r>
              <a:rPr lang="en-US" altLang="zh-TW" dirty="0">
                <a:solidFill>
                  <a:srgbClr val="0070C0"/>
                </a:solidFill>
              </a:rPr>
              <a:t>expressed 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070C0"/>
                </a:solidFill>
              </a:rPr>
              <a:t>b</a:t>
            </a:r>
            <a:r>
              <a:rPr lang="en-US" altLang="zh-TW" dirty="0">
                <a:solidFill>
                  <a:srgbClr val="0C0C12"/>
                </a:solidFill>
              </a:rPr>
              <a:t>, </a:t>
            </a:r>
            <a:r>
              <a:rPr lang="en-US" altLang="zh-TW" dirty="0">
                <a:solidFill>
                  <a:srgbClr val="0070C0"/>
                </a:solidFill>
              </a:rPr>
              <a:t>branching</a:t>
            </a:r>
            <a:r>
              <a:rPr lang="en-US" altLang="zh-TW" dirty="0">
                <a:solidFill>
                  <a:srgbClr val="0C0C12"/>
                </a:solidFill>
              </a:rPr>
              <a:t> factor, maximum number of successors of any node</a:t>
            </a:r>
            <a:endParaRPr lang="en-US" altLang="zh-TW" b="1" dirty="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070C0"/>
                </a:solidFill>
              </a:rPr>
              <a:t>d</a:t>
            </a:r>
            <a:r>
              <a:rPr lang="en-US" altLang="zh-TW" dirty="0">
                <a:solidFill>
                  <a:srgbClr val="0070C0"/>
                </a:solidFill>
              </a:rPr>
              <a:t>, the depth </a:t>
            </a:r>
            <a:r>
              <a:rPr lang="en-US" altLang="zh-TW" dirty="0">
                <a:solidFill>
                  <a:srgbClr val="0C0C12"/>
                </a:solidFill>
              </a:rPr>
              <a:t>of the shallowest goal node.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rgbClr val="3204B4"/>
                </a:solidFill>
              </a:rPr>
              <a:t>depth of the least-cost solution</a:t>
            </a:r>
            <a:endParaRPr lang="en-US" altLang="zh-TW" b="1" dirty="0">
              <a:solidFill>
                <a:srgbClr val="3204B4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070C0"/>
                </a:solidFill>
              </a:rPr>
              <a:t>m</a:t>
            </a:r>
            <a:r>
              <a:rPr lang="en-US" altLang="zh-TW" dirty="0">
                <a:solidFill>
                  <a:srgbClr val="0C0C12"/>
                </a:solidFill>
              </a:rPr>
              <a:t>, </a:t>
            </a:r>
            <a:r>
              <a:rPr lang="en-US" altLang="zh-TW" dirty="0">
                <a:solidFill>
                  <a:srgbClr val="0070C0"/>
                </a:solidFill>
              </a:rPr>
              <a:t>the maximum length </a:t>
            </a:r>
            <a:r>
              <a:rPr lang="en-US" altLang="zh-TW" dirty="0">
                <a:solidFill>
                  <a:srgbClr val="0C0C12"/>
                </a:solidFill>
              </a:rPr>
              <a:t>of any path in the state space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Time and Space is measured 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70C0"/>
                </a:solidFill>
              </a:rPr>
              <a:t>number of nodes </a:t>
            </a:r>
            <a:r>
              <a:rPr lang="en-US" altLang="zh-TW" dirty="0">
                <a:solidFill>
                  <a:srgbClr val="0C0C12"/>
                </a:solidFill>
              </a:rPr>
              <a:t>generated during the search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070C0"/>
                </a:solidFill>
              </a:rPr>
              <a:t>maximum number of nodes </a:t>
            </a:r>
            <a:r>
              <a:rPr lang="en-US" altLang="zh-TW" dirty="0">
                <a:solidFill>
                  <a:srgbClr val="0C0C12"/>
                </a:solidFill>
              </a:rPr>
              <a:t>stored in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8A96F-8DA8-C841-AB6C-10B3F406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989D2C75-5229-7541-81CE-70763306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100" y="1568450"/>
            <a:ext cx="2971800" cy="2228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5885C-5E8C-1F4C-AFF3-8CFFDCBD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0006-1E04-6D4C-8865-2C344BCA3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3.1 Problem-Solving Agents</a:t>
            </a:r>
          </a:p>
          <a:p>
            <a:r>
              <a:rPr lang="en-US" strike="sngStrike" dirty="0"/>
              <a:t>3.2 Example Problems</a:t>
            </a:r>
          </a:p>
          <a:p>
            <a:r>
              <a:rPr lang="en-US" dirty="0"/>
              <a:t>3.3 Search Algorithms</a:t>
            </a:r>
          </a:p>
          <a:p>
            <a:r>
              <a:rPr lang="en-US" dirty="0"/>
              <a:t>3.4 Uninformed Search Strategies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Depth-First 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Breadth-First Search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Uniform-Cost Search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3.5 Informed (Heuristic) Search Strategies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3.6 Heuristic Functions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6E14-5CA5-FB4C-811C-424795E3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68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4">
            <a:extLst>
              <a:ext uri="{FF2B5EF4-FFF2-40B4-BE49-F238E27FC236}">
                <a16:creationId xmlns:a16="http://schemas.microsoft.com/office/drawing/2014/main" id="{785FA945-A7DC-8E4C-8671-737D426AC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600" dirty="0">
                <a:solidFill>
                  <a:srgbClr val="0C0C12"/>
                </a:solidFill>
              </a:rPr>
              <a:t>Measuring Problem-Solving Performance</a:t>
            </a:r>
            <a:endParaRPr lang="zh-TW" altLang="en-US" sz="3600" dirty="0">
              <a:solidFill>
                <a:srgbClr val="0C0C12"/>
              </a:solidFill>
            </a:endParaRP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BE081818-AE80-6A40-856E-D1BCD926E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For effectiveness of a search algorithm the total cost can be considered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070C0"/>
                </a:solidFill>
              </a:rPr>
              <a:t>The total cost </a:t>
            </a:r>
            <a:r>
              <a:rPr lang="en-US" altLang="zh-TW" dirty="0">
                <a:solidFill>
                  <a:srgbClr val="0C0C12"/>
                </a:solidFill>
              </a:rPr>
              <a:t>= path cost (g) of the solution found </a:t>
            </a:r>
            <a:r>
              <a:rPr lang="en-US" altLang="zh-TW" b="1" dirty="0">
                <a:solidFill>
                  <a:srgbClr val="0C0C12"/>
                </a:solidFill>
              </a:rPr>
              <a:t>+ </a:t>
            </a:r>
            <a:r>
              <a:rPr lang="en-US" altLang="zh-TW" dirty="0">
                <a:solidFill>
                  <a:srgbClr val="0C0C12"/>
                </a:solidFill>
              </a:rPr>
              <a:t>search cost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search cost = time necessary to find the solution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 dirty="0">
                <a:solidFill>
                  <a:srgbClr val="0C0C12"/>
                </a:solidFill>
              </a:rPr>
              <a:t>Tradeoff</a:t>
            </a:r>
            <a:r>
              <a:rPr lang="en-US" altLang="zh-TW" dirty="0">
                <a:solidFill>
                  <a:srgbClr val="0C0C12"/>
                </a:solidFill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long time, optimal solution with least g.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r>
              <a:rPr lang="en-US" altLang="zh-TW" dirty="0">
                <a:solidFill>
                  <a:srgbClr val="0070C0"/>
                </a:solidFill>
              </a:rPr>
              <a:t>vs</a:t>
            </a:r>
            <a:r>
              <a:rPr lang="en-US" altLang="zh-TW" dirty="0">
                <a:solidFill>
                  <a:srgbClr val="0C0C12"/>
                </a:solidFill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0C0C12"/>
                </a:solidFill>
              </a:rPr>
              <a:t>shorter time, solution with slightly larger path cost g.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CDEA9-DC51-1A4A-96BD-C44B05D2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1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87A9-F291-654C-B848-B355F7F2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406901"/>
            <a:ext cx="11063287" cy="1362075"/>
          </a:xfrm>
        </p:spPr>
        <p:txBody>
          <a:bodyPr/>
          <a:lstStyle/>
          <a:p>
            <a:r>
              <a:rPr lang="en-US" dirty="0"/>
              <a:t>3.4 Uninformed Search Strategies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6976C-5537-9041-BCE4-265DDC953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CE839-EFE0-7343-9C43-A084982E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50646C-E4A6-8643-9FD3-6DBECA86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Uninformed</a:t>
            </a:r>
            <a:r>
              <a:rPr lang="en-US" dirty="0"/>
              <a:t> Search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B2BCF-8AAC-2D43-8364-59427E034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uninformed</a:t>
            </a:r>
            <a:r>
              <a:rPr lang="en-US" dirty="0"/>
              <a:t> search algorithm is given </a:t>
            </a:r>
            <a:r>
              <a:rPr lang="en-US" dirty="0">
                <a:solidFill>
                  <a:srgbClr val="C00000"/>
                </a:solidFill>
              </a:rPr>
              <a:t>no clue</a:t>
            </a:r>
            <a:r>
              <a:rPr lang="en-US" dirty="0"/>
              <a:t> about how </a:t>
            </a:r>
            <a:r>
              <a:rPr lang="en-US" dirty="0">
                <a:solidFill>
                  <a:srgbClr val="C00000"/>
                </a:solidFill>
              </a:rPr>
              <a:t>close a state is to the goal</a:t>
            </a:r>
            <a:r>
              <a:rPr lang="en-US" dirty="0"/>
              <a:t>(s). 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For example, consider our agent in </a:t>
            </a:r>
            <a:r>
              <a:rPr lang="en-US" i="1" dirty="0"/>
              <a:t>Arad</a:t>
            </a:r>
            <a:r>
              <a:rPr lang="en-US" dirty="0"/>
              <a:t> with the goal of reaching </a:t>
            </a:r>
            <a:r>
              <a:rPr lang="en-US" i="1" dirty="0"/>
              <a:t>Bucharest</a:t>
            </a:r>
            <a:r>
              <a:rPr lang="en-US" dirty="0"/>
              <a:t>. An uninformed agent with no knowledge of Romanian geography has no clue whether going to </a:t>
            </a:r>
            <a:r>
              <a:rPr lang="en-US" i="1" dirty="0" err="1"/>
              <a:t>Zerind</a:t>
            </a:r>
            <a:r>
              <a:rPr lang="en-US" dirty="0"/>
              <a:t> or </a:t>
            </a:r>
            <a:r>
              <a:rPr lang="en-US" i="1" dirty="0"/>
              <a:t>Sibiu</a:t>
            </a:r>
            <a:r>
              <a:rPr lang="en-US" dirty="0"/>
              <a:t> is a better first step. 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In contrast, an </a:t>
            </a:r>
            <a:r>
              <a:rPr lang="en-US" dirty="0">
                <a:solidFill>
                  <a:srgbClr val="0070C0"/>
                </a:solidFill>
              </a:rPr>
              <a:t>informed</a:t>
            </a:r>
            <a:r>
              <a:rPr lang="en-US" dirty="0"/>
              <a:t> agent (Section 3.5) who knows the location of each city knows that </a:t>
            </a:r>
            <a:r>
              <a:rPr lang="en-US" i="1" dirty="0"/>
              <a:t>Sibiu</a:t>
            </a:r>
            <a:r>
              <a:rPr lang="en-US" dirty="0"/>
              <a:t> is much closer to </a:t>
            </a:r>
            <a:r>
              <a:rPr lang="en-US" i="1" dirty="0"/>
              <a:t>Bucharest</a:t>
            </a:r>
            <a:r>
              <a:rPr lang="en-US" dirty="0"/>
              <a:t> and thus more likely to be on the shortest path.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7E5B6-7DF4-D943-9EBB-951EBD28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C915-9EDC-BE4D-B821-4BE5B68E41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4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6045-9C69-3947-A4C0-015664B5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E3B83-2B40-4C4C-B205-0632F551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117600"/>
            <a:ext cx="46863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B1C83-716C-6549-8E65-A4DFF1FC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68" y="3726422"/>
            <a:ext cx="10023554" cy="276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DFS 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 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d 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008000"/>
                </a:solidFill>
              </a:rPr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b</a:t>
            </a:r>
            <a:r>
              <a:rPr lang="en-US" sz="2000" baseline="30000" dirty="0"/>
              <a:t>d</a:t>
            </a:r>
            <a:r>
              <a:rPr lang="en-US" sz="2000" dirty="0"/>
              <a:t> = O(b</a:t>
            </a:r>
            <a:r>
              <a:rPr lang="en-US" sz="2000" baseline="30000" dirty="0"/>
              <a:t>d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r>
              <a:rPr lang="en-US" baseline="30000" dirty="0"/>
              <a:t>d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d tiers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3E8DD-3F66-5248-9B81-FCAD9507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8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02247" y="1737296"/>
            <a:ext cx="3948110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Strategy: </a:t>
            </a:r>
            <a:r>
              <a:rPr lang="en-US" i="1" dirty="0">
                <a:latin typeface="Calibri" pitchFamily="34" charset="0"/>
              </a:rPr>
              <a:t>expand a </a:t>
            </a:r>
            <a:r>
              <a:rPr lang="en-US" i="1" u="sng" dirty="0">
                <a:latin typeface="Calibri" pitchFamily="34" charset="0"/>
              </a:rPr>
              <a:t>shallowest</a:t>
            </a:r>
            <a:r>
              <a:rPr lang="en-US" i="1" dirty="0">
                <a:latin typeface="Calibri" pitchFamily="34" charset="0"/>
              </a:rPr>
              <a:t> node first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Implementation: </a:t>
            </a:r>
            <a:r>
              <a:rPr lang="en-US" i="1" dirty="0">
                <a:latin typeface="Calibri" pitchFamily="34" charset="0"/>
              </a:rPr>
              <a:t>Fringe is a FIFO </a:t>
            </a:r>
            <a:r>
              <a:rPr lang="en-US" i="1" u="sng" dirty="0">
                <a:latin typeface="Calibri" pitchFamily="34" charset="0"/>
              </a:rPr>
              <a:t>queue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0DCFF0-4CC5-9F48-8EA1-FE3F125A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399" y="1397003"/>
            <a:ext cx="6203951" cy="4729164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s must be finite if a solution exists</a:t>
            </a:r>
          </a:p>
          <a:p>
            <a:pPr lvl="2"/>
            <a:endParaRPr lang="en-US" sz="8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r>
              <a:rPr lang="en-US" baseline="30000" dirty="0"/>
              <a:t>d</a:t>
            </a:r>
            <a:r>
              <a:rPr lang="en-US" dirty="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42878-D5B8-9E45-B395-82F719F9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0C020-6045-6E4F-B801-5202602D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F9920-8F40-8F47-AF14-2BC387C1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51" y="2260600"/>
            <a:ext cx="5181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63E7B-AF96-F844-9A3A-51CB4319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121" y="1104946"/>
            <a:ext cx="5643182" cy="57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6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61993" y="1757311"/>
            <a:ext cx="3808869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Strategy</a:t>
            </a:r>
            <a:r>
              <a:rPr lang="en-US" i="1" dirty="0">
                <a:latin typeface="Calibri" pitchFamily="34" charset="0"/>
              </a:rPr>
              <a:t>: expand a </a:t>
            </a:r>
            <a:r>
              <a:rPr lang="en-US" i="1" u="sng" dirty="0">
                <a:latin typeface="Calibri" pitchFamily="34" charset="0"/>
              </a:rPr>
              <a:t>deepest</a:t>
            </a:r>
            <a:r>
              <a:rPr lang="en-US" i="1" dirty="0">
                <a:latin typeface="Calibri" pitchFamily="34" charset="0"/>
              </a:rPr>
              <a:t> node first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Implementation</a:t>
            </a:r>
            <a:r>
              <a:rPr lang="en-US" i="1" dirty="0">
                <a:latin typeface="Calibri" pitchFamily="34" charset="0"/>
              </a:rPr>
              <a:t>: Fringe is a LIFO </a:t>
            </a:r>
            <a:r>
              <a:rPr lang="en-US" i="1" u="sng" dirty="0">
                <a:latin typeface="Calibri" pitchFamily="34" charset="0"/>
              </a:rPr>
              <a:t>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54124-96D2-8642-BA9F-11655A16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3999" y="1366836"/>
            <a:ext cx="5964237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97EF2-C298-DB4B-8446-EC37511E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0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99E8-B62D-7845-BF49-28E887C7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406901"/>
            <a:ext cx="9964737" cy="1362075"/>
          </a:xfrm>
        </p:spPr>
        <p:txBody>
          <a:bodyPr/>
          <a:lstStyle/>
          <a:p>
            <a:r>
              <a:rPr lang="en-US" sz="3600" dirty="0"/>
              <a:t>3.3. Search 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B5BE4-03EF-FA43-B95F-356BB0999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212D-74D2-2D40-868E-C59C2BCD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00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00" y="1754755"/>
            <a:ext cx="5666576" cy="418884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0FD17-1559-3D43-80E0-857AB26C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MazeWater-DFS.mp4">
            <a:hlinkClick r:id="" action="ppaction://media"/>
            <a:extLst>
              <a:ext uri="{FF2B5EF4-FFF2-40B4-BE49-F238E27FC236}">
                <a16:creationId xmlns:a16="http://schemas.microsoft.com/office/drawing/2014/main" id="{BC758E94-B0AC-BE44-9BFB-D635A77724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9355" y="1753817"/>
            <a:ext cx="5667845" cy="418978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3A1F5A-8A76-984C-9F76-8BD449F74AE9}"/>
              </a:ext>
            </a:extLst>
          </p:cNvPr>
          <p:cNvSpPr/>
          <p:nvPr/>
        </p:nvSpPr>
        <p:spPr>
          <a:xfrm>
            <a:off x="2673858" y="135418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BFS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6C077-8F8D-434E-8BF8-13B9901F200B}"/>
              </a:ext>
            </a:extLst>
          </p:cNvPr>
          <p:cNvSpPr/>
          <p:nvPr/>
        </p:nvSpPr>
        <p:spPr>
          <a:xfrm>
            <a:off x="8915400" y="138448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DFS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C5F33-CFEC-8A4F-9ECF-131E9450271E}"/>
              </a:ext>
            </a:extLst>
          </p:cNvPr>
          <p:cNvSpPr txBox="1"/>
          <p:nvPr/>
        </p:nvSpPr>
        <p:spPr>
          <a:xfrm>
            <a:off x="2803359" y="6457751"/>
            <a:ext cx="6102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L2D6 – Boats</a:t>
            </a:r>
            <a:r>
              <a:rPr lang="en-US" sz="1400" baseline="0" dirty="0"/>
              <a:t> in water. States light up first time explored. Which one?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73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551003"/>
            <a:ext cx="7453320" cy="4729164"/>
          </a:xfrm>
        </p:spPr>
        <p:txBody>
          <a:bodyPr/>
          <a:lstStyle/>
          <a:p>
            <a:pPr algn="just"/>
            <a:r>
              <a:rPr lang="en-US" sz="2800" dirty="0"/>
              <a:t>Idea: get DFS’s space advantage with BFS’s time / shallow-solution advantages</a:t>
            </a:r>
          </a:p>
          <a:p>
            <a:pPr lvl="1" algn="just"/>
            <a:r>
              <a:rPr lang="en-US" sz="2400" dirty="0"/>
              <a:t>Run a DFS with depth limit 1.  If no solution…</a:t>
            </a:r>
          </a:p>
          <a:p>
            <a:pPr lvl="1" algn="just"/>
            <a:r>
              <a:rPr lang="en-US" sz="2400" dirty="0"/>
              <a:t>Run a DFS with depth limit 2.  If no solution…</a:t>
            </a:r>
          </a:p>
          <a:p>
            <a:pPr lvl="1" algn="just"/>
            <a:r>
              <a:rPr lang="en-US" sz="2400" dirty="0"/>
              <a:t>Run a DFS with depth limit 3.  …..</a:t>
            </a:r>
          </a:p>
          <a:p>
            <a:pPr lvl="1" algn="just"/>
            <a:endParaRPr lang="en-US" sz="2400" dirty="0"/>
          </a:p>
          <a:p>
            <a:pPr algn="just"/>
            <a:r>
              <a:rPr lang="en-US" sz="2800" dirty="0">
                <a:solidFill>
                  <a:srgbClr val="008000"/>
                </a:solidFill>
              </a:rPr>
              <a:t>Isn’t that wastefully redundant?</a:t>
            </a:r>
          </a:p>
          <a:p>
            <a:pPr lvl="1" algn="just"/>
            <a:r>
              <a:rPr lang="en-US" sz="2400" dirty="0"/>
              <a:t>Generally most work happens in the lowest level searched, so not so bad!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86BF3-D393-7045-BDBA-78BC1A47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4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32350" y="5505650"/>
            <a:ext cx="8327300" cy="122713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just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 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36469" y="57306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466D2-ED47-E243-9715-6D1B266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3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557AA-66B5-5C46-807C-D4950D04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6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265502" y="1447800"/>
            <a:ext cx="4237034" cy="106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Strategy</a:t>
            </a:r>
            <a:r>
              <a:rPr lang="en-US" i="1" dirty="0"/>
              <a:t>: expand a cheapest node first</a:t>
            </a:r>
          </a:p>
          <a:p>
            <a:pPr algn="just">
              <a:spcBef>
                <a:spcPct val="50000"/>
              </a:spcBef>
            </a:pPr>
            <a:r>
              <a:rPr lang="en-US" b="1" dirty="0"/>
              <a:t>Implementation</a:t>
            </a:r>
            <a:r>
              <a:rPr lang="en-US" i="1" dirty="0"/>
              <a:t>: 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CB651-CBF3-414D-850E-B3E7F1A6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FE4C7-D71D-8C4E-9449-DB7D2166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512975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87687" y="492363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52087" y="4923631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34468" y="4565650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7010400" y="6258584"/>
            <a:ext cx="5105399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sz="1400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0FD78-2553-394F-9F5F-767AD074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E520A-5AA2-7E45-9E58-F32233F6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74AC-4744-7642-930C-5B832381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400"/>
            <a:ext cx="12192000" cy="1625600"/>
          </a:xfrm>
        </p:spPr>
        <p:txBody>
          <a:bodyPr/>
          <a:lstStyle/>
          <a:p>
            <a:r>
              <a:rPr lang="en-US" sz="4000" dirty="0"/>
              <a:t>Video of Demo Maze with Deep/Shallow Water </a:t>
            </a:r>
            <a:br>
              <a:rPr lang="en-US" sz="4000" dirty="0"/>
            </a:br>
            <a:r>
              <a:rPr lang="en-US" sz="4000" dirty="0"/>
              <a:t> DFS, BFS, or UCS?</a:t>
            </a:r>
          </a:p>
        </p:txBody>
      </p:sp>
      <p:pic>
        <p:nvPicPr>
          <p:cNvPr id="4" name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857FFFEC-7A27-4C4C-9EF2-BA2FA35965F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152" y="1918220"/>
            <a:ext cx="3931920" cy="3200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9DCAE7-E903-7840-AD63-50A33E1BFA33}"/>
              </a:ext>
            </a:extLst>
          </p:cNvPr>
          <p:cNvSpPr/>
          <p:nvPr/>
        </p:nvSpPr>
        <p:spPr>
          <a:xfrm>
            <a:off x="248412" y="5493532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Video of Demo Maze with Deep/Shallow Water --- DFS, BFS, or UCS? (part 1)</a:t>
            </a:r>
          </a:p>
        </p:txBody>
      </p:sp>
      <p:pic>
        <p:nvPicPr>
          <p:cNvPr id="6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94ADA449-B97D-0B4A-871F-F5A2A6991FD0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21419" y="1918220"/>
            <a:ext cx="3931920" cy="3200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E0B7CF-9833-D844-8DBF-FB9EE40DDAD1}"/>
              </a:ext>
            </a:extLst>
          </p:cNvPr>
          <p:cNvSpPr/>
          <p:nvPr/>
        </p:nvSpPr>
        <p:spPr>
          <a:xfrm>
            <a:off x="4296679" y="54965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Video of Demo Maze with Deep/Shallow Water --- DFS, BFS, or UCS? (part 2)</a:t>
            </a:r>
          </a:p>
        </p:txBody>
      </p:sp>
      <p:pic>
        <p:nvPicPr>
          <p:cNvPr id="8" name="MazeShallowDeep-DFS.mp4">
            <a:hlinkClick r:id="" action="ppaction://media"/>
            <a:extLst>
              <a:ext uri="{FF2B5EF4-FFF2-40B4-BE49-F238E27FC236}">
                <a16:creationId xmlns:a16="http://schemas.microsoft.com/office/drawing/2014/main" id="{8152C470-D954-0E49-BE37-3B3508A6BD43}"/>
              </a:ext>
            </a:extLst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3400" y="1918220"/>
            <a:ext cx="3931920" cy="3200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A185CF-E139-3F4F-B6AF-58EAF12EB0BF}"/>
              </a:ext>
            </a:extLst>
          </p:cNvPr>
          <p:cNvSpPr/>
          <p:nvPr/>
        </p:nvSpPr>
        <p:spPr>
          <a:xfrm>
            <a:off x="8328660" y="5493532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Video of Demo Maze with Deep/Shallow Water --- DFS, BFS, or UCS? (part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F366FA-887C-2A4F-889A-A04B1D93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algn="just" eaLnBrk="1" hangingPunct="1"/>
            <a:r>
              <a:rPr lang="en-US" sz="2800" dirty="0"/>
              <a:t>All these search algorithms are the same except for fringe strategies</a:t>
            </a:r>
          </a:p>
          <a:p>
            <a:pPr lvl="1" algn="just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 algn="just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 algn="just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161" y="1763377"/>
            <a:ext cx="5230090" cy="406784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7053C-B56F-6F40-9395-7D71D001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9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59A3352-43E5-1C40-97BC-99AE06158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1D0401"/>
                </a:solidFill>
              </a:rPr>
              <a:t>Searching for Solutions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543C5FF-D5C0-3A47-A1F3-F92F6A181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A search algorithm takes a search problem as input and returns a solution, or an indication of failure. </a:t>
            </a:r>
          </a:p>
          <a:p>
            <a:pPr lvl="1" algn="just"/>
            <a:endParaRPr lang="en-US" dirty="0">
              <a:latin typeface="Times" pitchFamily="2" charset="0"/>
            </a:endParaRPr>
          </a:p>
          <a:p>
            <a:pPr algn="just"/>
            <a:r>
              <a:rPr lang="en-US" dirty="0">
                <a:latin typeface="Times" pitchFamily="2" charset="0"/>
              </a:rPr>
              <a:t>A </a:t>
            </a:r>
            <a:r>
              <a:rPr lang="en-US" dirty="0">
                <a:solidFill>
                  <a:srgbClr val="C00000"/>
                </a:solidFill>
                <a:latin typeface="Times" pitchFamily="2" charset="0"/>
              </a:rPr>
              <a:t>solution</a:t>
            </a:r>
            <a:r>
              <a:rPr lang="en-US" dirty="0">
                <a:latin typeface="Times" pitchFamily="2" charset="0"/>
              </a:rPr>
              <a:t> is an </a:t>
            </a:r>
            <a:r>
              <a:rPr lang="en-US" dirty="0">
                <a:solidFill>
                  <a:srgbClr val="C00000"/>
                </a:solidFill>
                <a:latin typeface="Times" pitchFamily="2" charset="0"/>
              </a:rPr>
              <a:t>action sequence</a:t>
            </a:r>
            <a:r>
              <a:rPr lang="en-US" dirty="0">
                <a:latin typeface="Times" pitchFamily="2" charset="0"/>
              </a:rPr>
              <a:t>, so </a:t>
            </a:r>
            <a:r>
              <a:rPr lang="en-US" i="1" dirty="0">
                <a:solidFill>
                  <a:srgbClr val="0070C0"/>
                </a:solidFill>
                <a:latin typeface="Times" pitchFamily="2" charset="0"/>
              </a:rPr>
              <a:t>search algorithms </a:t>
            </a:r>
            <a:r>
              <a:rPr lang="en-US" dirty="0">
                <a:latin typeface="Times" pitchFamily="2" charset="0"/>
              </a:rPr>
              <a:t>work by considering various possible action sequences. </a:t>
            </a:r>
          </a:p>
          <a:p>
            <a:pPr lvl="2" algn="just"/>
            <a:endParaRPr lang="en-US" altLang="zh-TW" dirty="0">
              <a:solidFill>
                <a:srgbClr val="1D0401"/>
              </a:solidFill>
            </a:endParaRPr>
          </a:p>
          <a:p>
            <a:pPr algn="just" eaLnBrk="1" hangingPunct="1"/>
            <a:r>
              <a:rPr lang="en-US" altLang="zh-TW" dirty="0">
                <a:solidFill>
                  <a:srgbClr val="1D0401"/>
                </a:solidFill>
              </a:rPr>
              <a:t>Finding out a </a:t>
            </a:r>
            <a:r>
              <a:rPr lang="en-US" altLang="zh-TW" dirty="0">
                <a:solidFill>
                  <a:srgbClr val="C00000"/>
                </a:solidFill>
              </a:rPr>
              <a:t>solution</a:t>
            </a:r>
            <a:r>
              <a:rPr lang="en-US" altLang="zh-TW" dirty="0">
                <a:solidFill>
                  <a:srgbClr val="1D0401"/>
                </a:solidFill>
              </a:rPr>
              <a:t> is </a:t>
            </a:r>
            <a:r>
              <a:rPr lang="en-US" altLang="zh-TW" i="1" dirty="0">
                <a:solidFill>
                  <a:srgbClr val="0070C0"/>
                </a:solidFill>
              </a:rPr>
              <a:t>done</a:t>
            </a:r>
            <a:r>
              <a:rPr lang="en-US" altLang="zh-TW" i="1" dirty="0">
                <a:solidFill>
                  <a:srgbClr val="1D0401"/>
                </a:solidFill>
              </a:rPr>
              <a:t> by </a:t>
            </a:r>
            <a:r>
              <a:rPr lang="en-US" altLang="zh-TW" i="1" dirty="0">
                <a:solidFill>
                  <a:srgbClr val="0070C0"/>
                </a:solidFill>
              </a:rPr>
              <a:t>searching</a:t>
            </a:r>
            <a:r>
              <a:rPr lang="en-US" altLang="zh-TW" i="1" dirty="0">
                <a:solidFill>
                  <a:srgbClr val="1D0401"/>
                </a:solidFill>
              </a:rPr>
              <a:t> through</a:t>
            </a:r>
            <a:r>
              <a:rPr lang="en-US" altLang="zh-TW" dirty="0">
                <a:solidFill>
                  <a:srgbClr val="1D0401"/>
                </a:solidFill>
              </a:rPr>
              <a:t> the </a:t>
            </a:r>
            <a:r>
              <a:rPr lang="en-US" altLang="zh-TW" dirty="0">
                <a:solidFill>
                  <a:srgbClr val="0070C0"/>
                </a:solidFill>
              </a:rPr>
              <a:t>state space</a:t>
            </a:r>
            <a:r>
              <a:rPr lang="en-US" altLang="zh-TW" dirty="0">
                <a:solidFill>
                  <a:srgbClr val="1D0401"/>
                </a:solidFill>
              </a:rPr>
              <a:t>.</a:t>
            </a:r>
          </a:p>
          <a:p>
            <a:pPr lvl="2"/>
            <a:endParaRPr lang="en-US" altLang="zh-TW" dirty="0">
              <a:solidFill>
                <a:srgbClr val="1D0401"/>
              </a:solidFill>
            </a:endParaRPr>
          </a:p>
          <a:p>
            <a:pPr algn="just" eaLnBrk="1" hangingPunct="1"/>
            <a:r>
              <a:rPr lang="en-US" altLang="zh-TW" dirty="0">
                <a:solidFill>
                  <a:srgbClr val="1D0401"/>
                </a:solidFill>
              </a:rPr>
              <a:t>All problems are </a:t>
            </a:r>
            <a:r>
              <a:rPr lang="en-US" altLang="zh-TW" dirty="0">
                <a:solidFill>
                  <a:srgbClr val="0070C0"/>
                </a:solidFill>
              </a:rPr>
              <a:t>transformed as a </a:t>
            </a:r>
            <a:r>
              <a:rPr lang="en-US" altLang="zh-TW" b="1" dirty="0">
                <a:solidFill>
                  <a:srgbClr val="0070C0"/>
                </a:solidFill>
              </a:rPr>
              <a:t>search tree</a:t>
            </a:r>
            <a:r>
              <a:rPr lang="en-US" altLang="zh-TW" dirty="0">
                <a:solidFill>
                  <a:srgbClr val="1D0401"/>
                </a:solidFill>
              </a:rPr>
              <a:t>, generated by the initial state and successor function.</a:t>
            </a:r>
          </a:p>
          <a:p>
            <a:pPr eaLnBrk="1" hangingPunct="1"/>
            <a:endParaRPr lang="en-US" altLang="zh-TW" dirty="0">
              <a:solidFill>
                <a:srgbClr val="1D0401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7F38A-186F-914D-852F-2DF6A151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5689600" cy="4729164"/>
          </a:xfrm>
        </p:spPr>
        <p:txBody>
          <a:bodyPr/>
          <a:lstStyle/>
          <a:p>
            <a:pPr algn="just"/>
            <a:r>
              <a:rPr lang="en-US" dirty="0"/>
              <a:t>Search operates over models of the world</a:t>
            </a:r>
          </a:p>
          <a:p>
            <a:pPr lvl="1" algn="just"/>
            <a:r>
              <a:rPr lang="en-US" dirty="0"/>
              <a:t>The agent doesn’t actually try all the plans out in the real world!</a:t>
            </a:r>
          </a:p>
          <a:p>
            <a:pPr lvl="1" algn="just"/>
            <a:r>
              <a:rPr lang="en-US" dirty="0"/>
              <a:t>Planning is all “in simulation”</a:t>
            </a:r>
          </a:p>
          <a:p>
            <a:pPr lvl="1" algn="just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789" y="1848593"/>
            <a:ext cx="4922727" cy="342206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058D5-2135-CA46-962F-9BEC5494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C0BA0-8D54-054E-838D-915EDED6D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618"/>
            <a:ext cx="3967438" cy="3169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FB1B5-C7AB-904C-9B6D-3CAA4A97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377406"/>
            <a:ext cx="5352893" cy="2235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D0627-5F73-2C45-ACBD-15082CDE8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187" y="1088806"/>
            <a:ext cx="3840213" cy="39403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ECD26-D8E3-B44A-B455-36E805CB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96C4E78-0901-A94A-AEF0-E86FEFDF5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1D0401"/>
                </a:solidFill>
              </a:rPr>
              <a:t>Search Tree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1E38036-0456-8E4F-A7BC-E1A2ACE036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Initial state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1D0401"/>
                </a:solidFill>
              </a:rPr>
              <a:t>The root of the search tree is a </a:t>
            </a:r>
            <a:r>
              <a:rPr lang="en-US" altLang="zh-TW" sz="2400" b="1" dirty="0">
                <a:solidFill>
                  <a:srgbClr val="1D0401"/>
                </a:solidFill>
              </a:rPr>
              <a:t>search node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altLang="zh-TW" sz="2400" dirty="0">
                <a:solidFill>
                  <a:srgbClr val="1D0401"/>
                </a:solidFill>
              </a:rPr>
              <a:t> represent the initial state of the solution</a:t>
            </a:r>
          </a:p>
          <a:p>
            <a:pPr lvl="2">
              <a:lnSpc>
                <a:spcPct val="90000"/>
              </a:lnSpc>
            </a:pPr>
            <a:endParaRPr lang="en-US" altLang="zh-TW" sz="20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Expanding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1D0401"/>
                </a:solidFill>
              </a:rPr>
              <a:t>is applying successor function to the current state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r>
              <a:rPr lang="en-US" altLang="zh-TW" sz="2400" dirty="0">
                <a:solidFill>
                  <a:srgbClr val="1D0401"/>
                </a:solidFill>
              </a:rPr>
              <a:t>thereby </a:t>
            </a:r>
            <a:r>
              <a:rPr lang="en-US" altLang="zh-TW" sz="2400" dirty="0">
                <a:solidFill>
                  <a:srgbClr val="C00000"/>
                </a:solidFill>
              </a:rPr>
              <a:t>generating</a:t>
            </a:r>
            <a:r>
              <a:rPr lang="en-US" altLang="zh-TW" sz="2400" dirty="0">
                <a:solidFill>
                  <a:srgbClr val="1D0401"/>
                </a:solidFill>
              </a:rPr>
              <a:t> a </a:t>
            </a:r>
            <a:r>
              <a:rPr lang="en-US" altLang="zh-TW" sz="2400" dirty="0">
                <a:solidFill>
                  <a:srgbClr val="0070C0"/>
                </a:solidFill>
              </a:rPr>
              <a:t>new set of states</a:t>
            </a:r>
          </a:p>
          <a:p>
            <a:pPr lvl="1">
              <a:lnSpc>
                <a:spcPct val="90000"/>
              </a:lnSpc>
            </a:pPr>
            <a:endParaRPr lang="en-US" altLang="zh-TW" sz="2400" b="1" dirty="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Leaf Nodes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rgbClr val="1D0401"/>
                </a:solidFill>
              </a:rPr>
              <a:t>the states having no successors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400" b="1" u="sng" dirty="0">
                <a:solidFill>
                  <a:srgbClr val="0070C0"/>
                </a:solidFill>
              </a:rPr>
              <a:t>Fringe:</a:t>
            </a:r>
            <a:r>
              <a:rPr lang="en-US" altLang="zh-TW" sz="2400" b="1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rgbClr val="1D0401"/>
                </a:solidFill>
              </a:rPr>
              <a:t>Set of </a:t>
            </a:r>
            <a:r>
              <a:rPr lang="en-US" altLang="en-US" sz="2400" dirty="0">
                <a:solidFill>
                  <a:srgbClr val="C00000"/>
                </a:solidFill>
              </a:rPr>
              <a:t>search nodes </a:t>
            </a:r>
            <a:r>
              <a:rPr lang="en-US" altLang="en-US" sz="2400" dirty="0">
                <a:solidFill>
                  <a:srgbClr val="1D0401"/>
                </a:solidFill>
              </a:rPr>
              <a:t>that </a:t>
            </a:r>
            <a:r>
              <a:rPr lang="en-US" altLang="en-US" sz="2400" dirty="0">
                <a:solidFill>
                  <a:srgbClr val="C00000"/>
                </a:solidFill>
              </a:rPr>
              <a:t>have not been expanded </a:t>
            </a:r>
            <a:r>
              <a:rPr lang="en-US" altLang="en-US" sz="2400" dirty="0">
                <a:solidFill>
                  <a:srgbClr val="1D0401"/>
                </a:solidFill>
              </a:rPr>
              <a:t>yet.</a:t>
            </a:r>
            <a:endParaRPr lang="en-US" altLang="zh-TW" sz="2400" dirty="0">
              <a:solidFill>
                <a:srgbClr val="1D040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469A8C-2204-504F-8E14-D6F7D3A2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4115" y="1159524"/>
            <a:ext cx="3667258" cy="388917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D1CE5-7AD5-F848-A68E-11ADA43E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E0651E28-0CAB-2B41-BBC1-8F1C28189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DD0B8-862B-2B4A-A2D1-9A3A6F9E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773" y="41899"/>
            <a:ext cx="8970980" cy="67614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86B1-2FAC-254D-9AB0-E512EC99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3DBF0-581F-3A4A-B792-A79C158C05DD}"/>
              </a:ext>
            </a:extLst>
          </p:cNvPr>
          <p:cNvSpPr/>
          <p:nvPr/>
        </p:nvSpPr>
        <p:spPr>
          <a:xfrm>
            <a:off x="367331" y="219632"/>
            <a:ext cx="16388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/>
              <a:t>Tree Search</a:t>
            </a:r>
          </a:p>
          <a:p>
            <a:r>
              <a:rPr lang="en-US" altLang="en-US" sz="2000" b="1" dirty="0"/>
              <a:t>Example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DD4F9-3909-ED44-A7ED-C1E4AE043A92}"/>
              </a:ext>
            </a:extLst>
          </p:cNvPr>
          <p:cNvSpPr txBox="1"/>
          <p:nvPr/>
        </p:nvSpPr>
        <p:spPr>
          <a:xfrm>
            <a:off x="79047" y="1172550"/>
            <a:ext cx="247164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root node of the tree corresponds to the initial state, </a:t>
            </a:r>
            <a:r>
              <a:rPr lang="en-US" sz="14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In(Arad)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4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step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test whether this is a goal state. (Clearly it is not, but it is important to check so that we can solve trick problems like “starting in Arad, get to Arad.”) </a:t>
            </a:r>
            <a:r>
              <a:rPr lang="en-US" sz="14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need to consider taking various actions. We do this by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expanding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state; that is, </a:t>
            </a:r>
            <a:r>
              <a:rPr lang="en-US" sz="14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 each legal action to the current state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thereby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set of states. In this case, we add three branches from the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 node </a:t>
            </a:r>
            <a:r>
              <a:rPr lang="en-US" sz="1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In(Arad)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 to three new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nodes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In(Sibiu), In(Timisoara),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In(</a:t>
            </a:r>
            <a:r>
              <a:rPr lang="en-US" sz="14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Zerind</a:t>
            </a:r>
            <a:r>
              <a:rPr lang="en-US" sz="1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 we must choose which of these three possibilities to consider further.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180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96C4E78-0901-A94A-AEF0-E86FEFDF5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D0401"/>
                </a:solidFill>
              </a:rPr>
              <a:t>Search Tree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1E38036-0456-8E4F-A7BC-E1A2ACE036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493" indent="-457200">
              <a:lnSpc>
                <a:spcPct val="90000"/>
              </a:lnSpc>
            </a:pPr>
            <a:r>
              <a:rPr lang="en-US" sz="2800" dirty="0"/>
              <a:t>The set of </a:t>
            </a:r>
            <a:r>
              <a:rPr lang="en-US" sz="2800" dirty="0">
                <a:solidFill>
                  <a:srgbClr val="0070C0"/>
                </a:solidFill>
              </a:rPr>
              <a:t>all leaf nodes available for expansion </a:t>
            </a:r>
            <a:r>
              <a:rPr lang="en-US" sz="2800" dirty="0"/>
              <a:t>at any </a:t>
            </a:r>
          </a:p>
          <a:p>
            <a:pPr marL="114293" indent="0">
              <a:lnSpc>
                <a:spcPct val="90000"/>
              </a:lnSpc>
              <a:buNone/>
            </a:pPr>
            <a:r>
              <a:rPr lang="en-US" sz="2800" dirty="0"/>
              <a:t>given point is called the </a:t>
            </a:r>
            <a:r>
              <a:rPr lang="en-US" sz="2800" dirty="0">
                <a:solidFill>
                  <a:srgbClr val="C00000"/>
                </a:solidFill>
              </a:rPr>
              <a:t>frontier</a:t>
            </a:r>
            <a:r>
              <a:rPr lang="en-US" sz="2800" b="1" dirty="0"/>
              <a:t> </a:t>
            </a:r>
            <a:r>
              <a:rPr lang="en-US" sz="2800" dirty="0"/>
              <a:t>or</a:t>
            </a:r>
            <a:r>
              <a:rPr lang="en-US" sz="2800" b="1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open list</a:t>
            </a:r>
            <a:r>
              <a:rPr lang="en-US" sz="2800" dirty="0"/>
              <a:t>.</a:t>
            </a:r>
            <a:endParaRPr lang="en-US" altLang="zh-TW" sz="2800" b="1" dirty="0">
              <a:solidFill>
                <a:srgbClr val="C00000"/>
              </a:solidFill>
            </a:endParaRPr>
          </a:p>
          <a:p>
            <a:pPr marL="971524" lvl="1" indent="-457200"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process of expanding nodes on the frontier </a:t>
            </a:r>
            <a:r>
              <a:rPr lang="en-US" sz="2400" dirty="0">
                <a:solidFill>
                  <a:srgbClr val="C00000"/>
                </a:solidFill>
              </a:rPr>
              <a:t>continues until </a:t>
            </a:r>
            <a:r>
              <a:rPr lang="en-US" sz="2400" dirty="0"/>
              <a:t>either a solution is found or there are no more states to expand. </a:t>
            </a:r>
          </a:p>
          <a:p>
            <a:pPr marL="971524" lvl="1" indent="-457200">
              <a:lnSpc>
                <a:spcPct val="90000"/>
              </a:lnSpc>
            </a:pPr>
            <a:endParaRPr lang="en-US" sz="2400" dirty="0"/>
          </a:p>
          <a:p>
            <a:pPr algn="just">
              <a:lnSpc>
                <a:spcPct val="9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Search strategy </a:t>
            </a:r>
            <a:r>
              <a:rPr lang="en-US" altLang="zh-TW" sz="2800" dirty="0">
                <a:solidFill>
                  <a:srgbClr val="1D0401"/>
                </a:solidFill>
              </a:rPr>
              <a:t>determines the choice of </a:t>
            </a:r>
            <a:r>
              <a:rPr lang="en-US" altLang="zh-TW" sz="2800" dirty="0">
                <a:solidFill>
                  <a:srgbClr val="0070C0"/>
                </a:solidFill>
              </a:rPr>
              <a:t>which state to expand next</a:t>
            </a:r>
            <a:r>
              <a:rPr lang="en-US" altLang="zh-TW" sz="2800" dirty="0">
                <a:solidFill>
                  <a:srgbClr val="1D0401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solidFill>
                  <a:srgbClr val="1D0401"/>
                </a:solidFill>
              </a:rPr>
              <a:t>good choice </a:t>
            </a:r>
            <a:r>
              <a:rPr lang="en-US" altLang="zh-TW" sz="2400" dirty="0">
                <a:solidFill>
                  <a:srgbClr val="1D0401"/>
                </a:solidFill>
                <a:sym typeface="Wingdings" pitchFamily="2" charset="2"/>
              </a:rPr>
              <a:t> fewer work  faster</a:t>
            </a:r>
            <a:endParaRPr lang="en-US" altLang="zh-TW" sz="2400" dirty="0">
              <a:solidFill>
                <a:srgbClr val="1D0401"/>
              </a:solidFill>
            </a:endParaRPr>
          </a:p>
          <a:p>
            <a:pPr marL="971524" lvl="1" indent="-457200">
              <a:lnSpc>
                <a:spcPct val="90000"/>
              </a:lnSpc>
            </a:pPr>
            <a:endParaRPr lang="en-US" altLang="zh-TW" sz="2400" b="1" dirty="0">
              <a:solidFill>
                <a:srgbClr val="C0000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altLang="zh-TW" sz="2800" dirty="0">
                <a:solidFill>
                  <a:srgbClr val="1D0401"/>
                </a:solidFill>
              </a:rPr>
              <a:t>The </a:t>
            </a:r>
            <a:r>
              <a:rPr lang="en-US" altLang="zh-TW" sz="2800" b="1" dirty="0">
                <a:solidFill>
                  <a:srgbClr val="1D0401"/>
                </a:solidFill>
              </a:rPr>
              <a:t>essence</a:t>
            </a:r>
            <a:r>
              <a:rPr lang="en-US" altLang="zh-TW" sz="2800" dirty="0">
                <a:solidFill>
                  <a:srgbClr val="1D0401"/>
                </a:solidFill>
              </a:rPr>
              <a:t> of searching in case the first choice is not correct choosing one option and keep others for later inspection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solidFill>
                <a:srgbClr val="1D040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469A8C-2204-504F-8E14-D6F7D3A2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4500" y="0"/>
            <a:ext cx="2277078" cy="234134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3E110-A74C-9D45-AE3D-BF45B2F4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BD532F-6FA9-F540-8801-678FEBFCD0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D0401"/>
                </a:solidFill>
              </a:rPr>
              <a:t>Search Tree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61D2E1-93F8-AF4B-AD4D-6E2693DE24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D0401"/>
                </a:solidFill>
              </a:rPr>
              <a:t>It is important to note that </a:t>
            </a:r>
            <a:r>
              <a:rPr lang="en-US" altLang="zh-TW" dirty="0">
                <a:solidFill>
                  <a:srgbClr val="0070C0"/>
                </a:solidFill>
              </a:rPr>
              <a:t>state space </a:t>
            </a:r>
            <a:r>
              <a:rPr lang="en-US" altLang="zh-TW" dirty="0">
                <a:solidFill>
                  <a:srgbClr val="C00000"/>
                </a:solidFill>
              </a:rPr>
              <a:t>≠</a:t>
            </a:r>
            <a:r>
              <a:rPr lang="en-US" altLang="zh-TW" dirty="0">
                <a:solidFill>
                  <a:srgbClr val="1D0401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search tree</a:t>
            </a:r>
          </a:p>
          <a:p>
            <a:pPr eaLnBrk="1" hangingPunct="1"/>
            <a:endParaRPr lang="en-US" altLang="zh-TW" dirty="0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1D0401"/>
                </a:solidFill>
              </a:rPr>
              <a:t>State Space </a:t>
            </a:r>
            <a:r>
              <a:rPr lang="en-US" altLang="zh-TW" dirty="0">
                <a:solidFill>
                  <a:srgbClr val="C00000"/>
                </a:solidFill>
              </a:rPr>
              <a:t>has unique states </a:t>
            </a:r>
            <a:r>
              <a:rPr lang="en-US" altLang="zh-TW" dirty="0">
                <a:solidFill>
                  <a:srgbClr val="1D0401"/>
                </a:solidFill>
              </a:rPr>
              <a:t>{A, B}</a:t>
            </a:r>
          </a:p>
          <a:p>
            <a:pPr lvl="1" eaLnBrk="1" hangingPunct="1"/>
            <a:r>
              <a:rPr lang="en-US" altLang="zh-TW" dirty="0">
                <a:solidFill>
                  <a:srgbClr val="1D0401"/>
                </a:solidFill>
              </a:rPr>
              <a:t>while a search tree </a:t>
            </a:r>
            <a:r>
              <a:rPr lang="en-US" altLang="zh-TW" dirty="0">
                <a:solidFill>
                  <a:srgbClr val="C00000"/>
                </a:solidFill>
              </a:rPr>
              <a:t>may have cyclic paths</a:t>
            </a:r>
            <a:r>
              <a:rPr lang="en-US" altLang="zh-TW" dirty="0">
                <a:solidFill>
                  <a:srgbClr val="1D0401"/>
                </a:solidFill>
              </a:rPr>
              <a:t>: A-B-A-B-A-B- </a:t>
            </a:r>
            <a:r>
              <a:rPr lang="en-US" altLang="zh-TW" dirty="0">
                <a:solidFill>
                  <a:srgbClr val="1D0401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dirty="0">
                <a:solidFill>
                  <a:srgbClr val="1D0401"/>
                </a:solidFill>
              </a:rPr>
              <a:t> </a:t>
            </a:r>
          </a:p>
          <a:p>
            <a:pPr eaLnBrk="1" hangingPunct="1"/>
            <a:endParaRPr lang="en-US" altLang="zh-TW" dirty="0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1D0401"/>
                </a:solidFill>
              </a:rPr>
              <a:t>A </a:t>
            </a:r>
            <a:r>
              <a:rPr lang="en-US" altLang="zh-TW" dirty="0">
                <a:solidFill>
                  <a:srgbClr val="C00000"/>
                </a:solidFill>
              </a:rPr>
              <a:t>good search strategy </a:t>
            </a:r>
            <a:r>
              <a:rPr lang="en-US" altLang="zh-TW" dirty="0">
                <a:solidFill>
                  <a:srgbClr val="1D0401"/>
                </a:solidFill>
              </a:rPr>
              <a:t>should avoid such paths.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9E20D-F5A4-E449-90A8-2411E3FA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6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77BE-98CF-B04F-BCAE-7AC8346D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&amp; Search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6C9F4-C3A1-8D4A-A28E-17617F07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A94CF-1AD7-544F-89B2-B23BB4B4769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67AC6-3D19-474B-B1B4-D9FAC1EA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1418353"/>
            <a:ext cx="11014364" cy="49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1743"/>
      </p:ext>
    </p:extLst>
  </p:cSld>
  <p:clrMapOvr>
    <a:masterClrMapping/>
  </p:clrMapOvr>
</p:sld>
</file>

<file path=ppt/theme/theme1.xml><?xml version="1.0" encoding="utf-8"?>
<a:theme xmlns:a="http://schemas.openxmlformats.org/drawingml/2006/main" name="188-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Ch03 -- Problem Solving by Search</Template>
  <TotalTime>1547</TotalTime>
  <Words>3254</Words>
  <Application>Microsoft Macintosh PowerPoint</Application>
  <PresentationFormat>Widescreen</PresentationFormat>
  <Paragraphs>665</Paragraphs>
  <Slides>41</Slides>
  <Notes>29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Courier New</vt:lpstr>
      <vt:lpstr>Palatino</vt:lpstr>
      <vt:lpstr>Times</vt:lpstr>
      <vt:lpstr>Times New Roman</vt:lpstr>
      <vt:lpstr>Wingdings</vt:lpstr>
      <vt:lpstr>188-anca</vt:lpstr>
      <vt:lpstr>Artificial Intelligence </vt:lpstr>
      <vt:lpstr>Chapter Outline</vt:lpstr>
      <vt:lpstr>3.3. Search Algorithms</vt:lpstr>
      <vt:lpstr>Searching for Solutions </vt:lpstr>
      <vt:lpstr>Search Tree</vt:lpstr>
      <vt:lpstr>PowerPoint Presentation</vt:lpstr>
      <vt:lpstr>Search Tree</vt:lpstr>
      <vt:lpstr>Search Tree</vt:lpstr>
      <vt:lpstr>Search Tree &amp; Search Graph</vt:lpstr>
      <vt:lpstr>Search Tree &amp; Search Graph</vt:lpstr>
      <vt:lpstr>General Tree Search</vt:lpstr>
      <vt:lpstr>Best-First Search </vt:lpstr>
      <vt:lpstr>Best-First Search </vt:lpstr>
      <vt:lpstr>Example: Tree Search</vt:lpstr>
      <vt:lpstr>Infrastructure for Search Algorithms </vt:lpstr>
      <vt:lpstr>Infrastructure for Search Algorithms </vt:lpstr>
      <vt:lpstr>Infrastructure for Search Algorithms </vt:lpstr>
      <vt:lpstr>Measuring Problem-Solving Performance</vt:lpstr>
      <vt:lpstr>Measuring Problem-Solving Performance</vt:lpstr>
      <vt:lpstr>Measuring Problem-Solving Performance</vt:lpstr>
      <vt:lpstr>3.4 Uninformed Search Strategies </vt:lpstr>
      <vt:lpstr>Uninformed Search Algorithm</vt:lpstr>
      <vt:lpstr>Breadth-First Search</vt:lpstr>
      <vt:lpstr>DFS Search Algorithm Properties</vt:lpstr>
      <vt:lpstr>Breadth-First Search</vt:lpstr>
      <vt:lpstr>Breadth-First Search (BFS) Properties</vt:lpstr>
      <vt:lpstr>Depth-First Search</vt:lpstr>
      <vt:lpstr>Depth-First Search</vt:lpstr>
      <vt:lpstr>Depth-First Search (DFS) Properties</vt:lpstr>
      <vt:lpstr>Video of Demo Maze Water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  DFS, BFS, or UCS?</vt:lpstr>
      <vt:lpstr>The One Queue</vt:lpstr>
      <vt:lpstr>Search and Models</vt:lpstr>
      <vt:lpstr>Search Gone Wrong?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</dc:title>
  <dc:creator>Microsoft Office User</dc:creator>
  <cp:lastModifiedBy>Microsoft Office User</cp:lastModifiedBy>
  <cp:revision>48</cp:revision>
  <dcterms:created xsi:type="dcterms:W3CDTF">2022-02-20T17:58:56Z</dcterms:created>
  <dcterms:modified xsi:type="dcterms:W3CDTF">2022-02-25T09:09:12Z</dcterms:modified>
</cp:coreProperties>
</file>